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 id="2147483853" r:id="rId2"/>
    <p:sldMasterId id="2147483912" r:id="rId3"/>
  </p:sldMasterIdLst>
  <p:sldIdLst>
    <p:sldId id="256"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C2C2C"/>
    <a:srgbClr val="404040"/>
    <a:srgbClr val="A5A5A5"/>
    <a:srgbClr val="F640A8"/>
    <a:srgbClr val="B5035C"/>
    <a:srgbClr val="262626"/>
    <a:srgbClr val="0070C0"/>
    <a:srgbClr val="020624"/>
    <a:srgbClr val="BD2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3" d="100"/>
          <a:sy n="73" d="100"/>
        </p:scale>
        <p:origin x="54"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1455BC-071A-4DAE-B2B3-0AE7FB49EEE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ED61A41-4A31-4C7F-921A-6DFAD91D8743}">
      <dgm:prSet custT="1"/>
      <dgm:spPr/>
      <dgm:t>
        <a:bodyPr/>
        <a:lstStyle/>
        <a:p>
          <a:pPr>
            <a:defRPr cap="all"/>
          </a:pPr>
          <a:r>
            <a:rPr lang="en-GB" sz="1200" cap="none" dirty="0">
              <a:latin typeface="Bahnschrift Light" panose="020B0502040204020203" pitchFamily="34" charset="0"/>
              <a:cs typeface="Arial" panose="020B0604020202020204" pitchFamily="34" charset="0"/>
            </a:rPr>
            <a:t>Emily Bradfield, Shahmeen Shaikh, Ibraheem Latif, Michael King, Madeha Rawshon, Jabril Yusuf.</a:t>
          </a:r>
          <a:endParaRPr lang="en-US" sz="1200" cap="none" dirty="0">
            <a:latin typeface="Bahnschrift Light" panose="020B0502040204020203" pitchFamily="34" charset="0"/>
            <a:cs typeface="Arial" panose="020B0604020202020204" pitchFamily="34" charset="0"/>
          </a:endParaRPr>
        </a:p>
      </dgm:t>
    </dgm:pt>
    <dgm:pt modelId="{7311D5D1-36A9-478C-BF62-0C7B60847588}" type="parTrans" cxnId="{D85D2F23-A6E5-4192-A9EE-031C7FF77146}">
      <dgm:prSet/>
      <dgm:spPr/>
      <dgm:t>
        <a:bodyPr/>
        <a:lstStyle/>
        <a:p>
          <a:endParaRPr lang="en-US"/>
        </a:p>
      </dgm:t>
    </dgm:pt>
    <dgm:pt modelId="{E6EE0E49-B29B-404A-BE44-35042E3F43F1}" type="sibTrans" cxnId="{D85D2F23-A6E5-4192-A9EE-031C7FF77146}">
      <dgm:prSet/>
      <dgm:spPr/>
      <dgm:t>
        <a:bodyPr/>
        <a:lstStyle/>
        <a:p>
          <a:endParaRPr lang="en-US"/>
        </a:p>
      </dgm:t>
    </dgm:pt>
    <dgm:pt modelId="{7A45125F-C54D-4144-A6C5-8A982F5901DA}">
      <dgm:prSet custT="1"/>
      <dgm:spPr/>
      <dgm:t>
        <a:bodyPr/>
        <a:lstStyle/>
        <a:p>
          <a:pPr>
            <a:defRPr cap="all"/>
          </a:pPr>
          <a:r>
            <a:rPr lang="en-GB" sz="1200" cap="none" dirty="0">
              <a:latin typeface="Bahnschrift Light" panose="020B0502040204020203" pitchFamily="34" charset="0"/>
            </a:rPr>
            <a:t>We have created a full-stack web application for a QA cinema. The web app had to have frontend-backend functionality for booking tickers, contacting the team and a forum page. The site also needs to have information on the cinema and the movies being shown.</a:t>
          </a:r>
          <a:endParaRPr lang="en-US" sz="1200" cap="none" dirty="0">
            <a:latin typeface="Bahnschrift Light" panose="020B0502040204020203" pitchFamily="34" charset="0"/>
          </a:endParaRPr>
        </a:p>
      </dgm:t>
    </dgm:pt>
    <dgm:pt modelId="{3AED43BA-5544-4285-BDDC-9D94188278E3}" type="parTrans" cxnId="{9D61E3F4-5A63-4031-9E1A-17CD643D39AE}">
      <dgm:prSet/>
      <dgm:spPr/>
      <dgm:t>
        <a:bodyPr/>
        <a:lstStyle/>
        <a:p>
          <a:endParaRPr lang="en-US"/>
        </a:p>
      </dgm:t>
    </dgm:pt>
    <dgm:pt modelId="{800DB9B3-05D6-44AB-B2B9-18BA0D04254A}" type="sibTrans" cxnId="{9D61E3F4-5A63-4031-9E1A-17CD643D39AE}">
      <dgm:prSet/>
      <dgm:spPr/>
      <dgm:t>
        <a:bodyPr/>
        <a:lstStyle/>
        <a:p>
          <a:endParaRPr lang="en-US"/>
        </a:p>
      </dgm:t>
    </dgm:pt>
    <dgm:pt modelId="{18E2810A-E42B-42C9-93C0-40E82D00F9F0}">
      <dgm:prSet custT="1"/>
      <dgm:spPr/>
      <dgm:t>
        <a:bodyPr/>
        <a:lstStyle/>
        <a:p>
          <a:pPr>
            <a:defRPr cap="all"/>
          </a:pPr>
          <a:r>
            <a:rPr lang="en-GB" sz="1200" cap="none" dirty="0">
              <a:latin typeface="Bahnschrift Light" panose="020B0502040204020203" pitchFamily="34" charset="0"/>
            </a:rPr>
            <a:t>We used an agile workflow to build a web application from the ground up. Each member of our team had an input in each part of the application to ensure we all had experience in back-end and front-end.</a:t>
          </a:r>
          <a:endParaRPr lang="en-US" sz="1200" dirty="0">
            <a:latin typeface="Bahnschrift Light" panose="020B0502040204020203" pitchFamily="34" charset="0"/>
          </a:endParaRPr>
        </a:p>
      </dgm:t>
    </dgm:pt>
    <dgm:pt modelId="{0878C12C-2E5F-424C-BAC5-515B506D1A13}" type="parTrans" cxnId="{45386DDA-B2BC-48EA-ACE5-DD115858377E}">
      <dgm:prSet/>
      <dgm:spPr/>
      <dgm:t>
        <a:bodyPr/>
        <a:lstStyle/>
        <a:p>
          <a:endParaRPr lang="en-US"/>
        </a:p>
      </dgm:t>
    </dgm:pt>
    <dgm:pt modelId="{A98DF8A9-62E0-4512-8A18-BE5445B9291D}" type="sibTrans" cxnId="{45386DDA-B2BC-48EA-ACE5-DD115858377E}">
      <dgm:prSet/>
      <dgm:spPr/>
      <dgm:t>
        <a:bodyPr/>
        <a:lstStyle/>
        <a:p>
          <a:endParaRPr lang="en-US"/>
        </a:p>
      </dgm:t>
    </dgm:pt>
    <dgm:pt modelId="{1ED01570-FA6E-41C2-89CE-584489DE54CA}" type="pres">
      <dgm:prSet presAssocID="{9E1455BC-071A-4DAE-B2B3-0AE7FB49EEEC}" presName="root" presStyleCnt="0">
        <dgm:presLayoutVars>
          <dgm:dir/>
          <dgm:resizeHandles val="exact"/>
        </dgm:presLayoutVars>
      </dgm:prSet>
      <dgm:spPr/>
    </dgm:pt>
    <dgm:pt modelId="{C3A87659-A68F-4EF5-B85E-9E19772A3469}" type="pres">
      <dgm:prSet presAssocID="{9ED61A41-4A31-4C7F-921A-6DFAD91D8743}" presName="compNode" presStyleCnt="0"/>
      <dgm:spPr/>
    </dgm:pt>
    <dgm:pt modelId="{43C6E421-DC75-4D64-BE66-E3C4C17000FC}" type="pres">
      <dgm:prSet presAssocID="{9ED61A41-4A31-4C7F-921A-6DFAD91D8743}" presName="iconBgRect" presStyleLbl="bgShp" presStyleIdx="0" presStyleCnt="3"/>
      <dgm:spPr/>
    </dgm:pt>
    <dgm:pt modelId="{64D12001-DEB3-42E6-8835-0FB2F447E665}" type="pres">
      <dgm:prSet presAssocID="{9ED61A41-4A31-4C7F-921A-6DFAD91D874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own"/>
        </a:ext>
      </dgm:extLst>
    </dgm:pt>
    <dgm:pt modelId="{315A2AB5-D414-41E2-A4FB-F938BB0B7FC1}" type="pres">
      <dgm:prSet presAssocID="{9ED61A41-4A31-4C7F-921A-6DFAD91D8743}" presName="spaceRect" presStyleCnt="0"/>
      <dgm:spPr/>
    </dgm:pt>
    <dgm:pt modelId="{01CB8D3F-BEBF-4EA1-AC09-78E7A93D2ED0}" type="pres">
      <dgm:prSet presAssocID="{9ED61A41-4A31-4C7F-921A-6DFAD91D8743}" presName="textRect" presStyleLbl="revTx" presStyleIdx="0" presStyleCnt="3" custLinFactNeighborX="1544" custLinFactNeighborY="28867">
        <dgm:presLayoutVars>
          <dgm:chMax val="1"/>
          <dgm:chPref val="1"/>
        </dgm:presLayoutVars>
      </dgm:prSet>
      <dgm:spPr/>
    </dgm:pt>
    <dgm:pt modelId="{257E914C-6FEA-4DBA-9A37-8D109E9925BC}" type="pres">
      <dgm:prSet presAssocID="{E6EE0E49-B29B-404A-BE44-35042E3F43F1}" presName="sibTrans" presStyleCnt="0"/>
      <dgm:spPr/>
    </dgm:pt>
    <dgm:pt modelId="{BAE57811-95C9-458A-9FF6-A4DBC4549B88}" type="pres">
      <dgm:prSet presAssocID="{7A45125F-C54D-4144-A6C5-8A982F5901DA}" presName="compNode" presStyleCnt="0"/>
      <dgm:spPr/>
    </dgm:pt>
    <dgm:pt modelId="{7C9A5015-0476-4286-B3F0-09710C77E9A0}" type="pres">
      <dgm:prSet presAssocID="{7A45125F-C54D-4144-A6C5-8A982F5901DA}" presName="iconBgRect" presStyleLbl="bgShp" presStyleIdx="1" presStyleCnt="3"/>
      <dgm:spPr/>
    </dgm:pt>
    <dgm:pt modelId="{B5949D61-B29C-4FCA-971A-B1F9023A4444}" type="pres">
      <dgm:prSet presAssocID="{7A45125F-C54D-4144-A6C5-8A982F5901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atre"/>
        </a:ext>
      </dgm:extLst>
    </dgm:pt>
    <dgm:pt modelId="{17C2B4A9-18B3-484D-93D9-57408825262D}" type="pres">
      <dgm:prSet presAssocID="{7A45125F-C54D-4144-A6C5-8A982F5901DA}" presName="spaceRect" presStyleCnt="0"/>
      <dgm:spPr/>
    </dgm:pt>
    <dgm:pt modelId="{AB23FA83-5FD9-4971-91C4-6F7936D4F59C}" type="pres">
      <dgm:prSet presAssocID="{7A45125F-C54D-4144-A6C5-8A982F5901DA}" presName="textRect" presStyleLbl="revTx" presStyleIdx="1" presStyleCnt="3">
        <dgm:presLayoutVars>
          <dgm:chMax val="1"/>
          <dgm:chPref val="1"/>
        </dgm:presLayoutVars>
      </dgm:prSet>
      <dgm:spPr/>
    </dgm:pt>
    <dgm:pt modelId="{07AA3AA3-3CD5-41CA-AD40-21A3B786CC85}" type="pres">
      <dgm:prSet presAssocID="{800DB9B3-05D6-44AB-B2B9-18BA0D04254A}" presName="sibTrans" presStyleCnt="0"/>
      <dgm:spPr/>
    </dgm:pt>
    <dgm:pt modelId="{F05F608D-69B6-4F74-A6E8-184D29F215A8}" type="pres">
      <dgm:prSet presAssocID="{18E2810A-E42B-42C9-93C0-40E82D00F9F0}" presName="compNode" presStyleCnt="0"/>
      <dgm:spPr/>
    </dgm:pt>
    <dgm:pt modelId="{E5CEDF60-2021-4EF4-BCE4-5457FAEFBA4F}" type="pres">
      <dgm:prSet presAssocID="{18E2810A-E42B-42C9-93C0-40E82D00F9F0}" presName="iconBgRect" presStyleLbl="bgShp" presStyleIdx="2" presStyleCnt="3"/>
      <dgm:spPr/>
    </dgm:pt>
    <dgm:pt modelId="{72D4B932-E3CF-4C2E-9826-098C34A0C6CF}" type="pres">
      <dgm:prSet presAssocID="{18E2810A-E42B-42C9-93C0-40E82D00F9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8D1E35E9-89BB-4E51-8268-CB396A87C5A1}" type="pres">
      <dgm:prSet presAssocID="{18E2810A-E42B-42C9-93C0-40E82D00F9F0}" presName="spaceRect" presStyleCnt="0"/>
      <dgm:spPr/>
    </dgm:pt>
    <dgm:pt modelId="{A78863B5-C957-4207-AB4C-F904E14CF9C2}" type="pres">
      <dgm:prSet presAssocID="{18E2810A-E42B-42C9-93C0-40E82D00F9F0}" presName="textRect" presStyleLbl="revTx" presStyleIdx="2" presStyleCnt="3">
        <dgm:presLayoutVars>
          <dgm:chMax val="1"/>
          <dgm:chPref val="1"/>
        </dgm:presLayoutVars>
      </dgm:prSet>
      <dgm:spPr/>
    </dgm:pt>
  </dgm:ptLst>
  <dgm:cxnLst>
    <dgm:cxn modelId="{3282F51F-0892-4879-8D5A-913363D4F143}" type="presOf" srcId="{7A45125F-C54D-4144-A6C5-8A982F5901DA}" destId="{AB23FA83-5FD9-4971-91C4-6F7936D4F59C}" srcOrd="0" destOrd="0" presId="urn:microsoft.com/office/officeart/2018/5/layout/IconCircleLabelList"/>
    <dgm:cxn modelId="{D85D2F23-A6E5-4192-A9EE-031C7FF77146}" srcId="{9E1455BC-071A-4DAE-B2B3-0AE7FB49EEEC}" destId="{9ED61A41-4A31-4C7F-921A-6DFAD91D8743}" srcOrd="0" destOrd="0" parTransId="{7311D5D1-36A9-478C-BF62-0C7B60847588}" sibTransId="{E6EE0E49-B29B-404A-BE44-35042E3F43F1}"/>
    <dgm:cxn modelId="{66B3BF31-24BE-4BCC-94E6-98C5409E5FA3}" type="presOf" srcId="{9E1455BC-071A-4DAE-B2B3-0AE7FB49EEEC}" destId="{1ED01570-FA6E-41C2-89CE-584489DE54CA}" srcOrd="0" destOrd="0" presId="urn:microsoft.com/office/officeart/2018/5/layout/IconCircleLabelList"/>
    <dgm:cxn modelId="{BB24FF78-24CE-4138-BC55-9024BDC445D0}" type="presOf" srcId="{9ED61A41-4A31-4C7F-921A-6DFAD91D8743}" destId="{01CB8D3F-BEBF-4EA1-AC09-78E7A93D2ED0}" srcOrd="0" destOrd="0" presId="urn:microsoft.com/office/officeart/2018/5/layout/IconCircleLabelList"/>
    <dgm:cxn modelId="{5BC3B9BF-9F77-43D8-9536-282898E924C2}" type="presOf" srcId="{18E2810A-E42B-42C9-93C0-40E82D00F9F0}" destId="{A78863B5-C957-4207-AB4C-F904E14CF9C2}" srcOrd="0" destOrd="0" presId="urn:microsoft.com/office/officeart/2018/5/layout/IconCircleLabelList"/>
    <dgm:cxn modelId="{45386DDA-B2BC-48EA-ACE5-DD115858377E}" srcId="{9E1455BC-071A-4DAE-B2B3-0AE7FB49EEEC}" destId="{18E2810A-E42B-42C9-93C0-40E82D00F9F0}" srcOrd="2" destOrd="0" parTransId="{0878C12C-2E5F-424C-BAC5-515B506D1A13}" sibTransId="{A98DF8A9-62E0-4512-8A18-BE5445B9291D}"/>
    <dgm:cxn modelId="{9D61E3F4-5A63-4031-9E1A-17CD643D39AE}" srcId="{9E1455BC-071A-4DAE-B2B3-0AE7FB49EEEC}" destId="{7A45125F-C54D-4144-A6C5-8A982F5901DA}" srcOrd="1" destOrd="0" parTransId="{3AED43BA-5544-4285-BDDC-9D94188278E3}" sibTransId="{800DB9B3-05D6-44AB-B2B9-18BA0D04254A}"/>
    <dgm:cxn modelId="{A2BDF6D2-C0A1-4974-8243-6C46F791A683}" type="presParOf" srcId="{1ED01570-FA6E-41C2-89CE-584489DE54CA}" destId="{C3A87659-A68F-4EF5-B85E-9E19772A3469}" srcOrd="0" destOrd="0" presId="urn:microsoft.com/office/officeart/2018/5/layout/IconCircleLabelList"/>
    <dgm:cxn modelId="{3BF4403C-3DFF-4703-82DE-9C81A79EAF46}" type="presParOf" srcId="{C3A87659-A68F-4EF5-B85E-9E19772A3469}" destId="{43C6E421-DC75-4D64-BE66-E3C4C17000FC}" srcOrd="0" destOrd="0" presId="urn:microsoft.com/office/officeart/2018/5/layout/IconCircleLabelList"/>
    <dgm:cxn modelId="{B338521A-C02B-434B-991C-2DD96EA28A85}" type="presParOf" srcId="{C3A87659-A68F-4EF5-B85E-9E19772A3469}" destId="{64D12001-DEB3-42E6-8835-0FB2F447E665}" srcOrd="1" destOrd="0" presId="urn:microsoft.com/office/officeart/2018/5/layout/IconCircleLabelList"/>
    <dgm:cxn modelId="{65819A77-2045-4696-84AB-1F35936387D1}" type="presParOf" srcId="{C3A87659-A68F-4EF5-B85E-9E19772A3469}" destId="{315A2AB5-D414-41E2-A4FB-F938BB0B7FC1}" srcOrd="2" destOrd="0" presId="urn:microsoft.com/office/officeart/2018/5/layout/IconCircleLabelList"/>
    <dgm:cxn modelId="{5D2CD9BF-3CC6-4D41-8629-036080A55D42}" type="presParOf" srcId="{C3A87659-A68F-4EF5-B85E-9E19772A3469}" destId="{01CB8D3F-BEBF-4EA1-AC09-78E7A93D2ED0}" srcOrd="3" destOrd="0" presId="urn:microsoft.com/office/officeart/2018/5/layout/IconCircleLabelList"/>
    <dgm:cxn modelId="{56C5601D-2847-4729-B805-8A7F02CF78F2}" type="presParOf" srcId="{1ED01570-FA6E-41C2-89CE-584489DE54CA}" destId="{257E914C-6FEA-4DBA-9A37-8D109E9925BC}" srcOrd="1" destOrd="0" presId="urn:microsoft.com/office/officeart/2018/5/layout/IconCircleLabelList"/>
    <dgm:cxn modelId="{774C8C05-4D33-4864-83CD-D991D92F7D1B}" type="presParOf" srcId="{1ED01570-FA6E-41C2-89CE-584489DE54CA}" destId="{BAE57811-95C9-458A-9FF6-A4DBC4549B88}" srcOrd="2" destOrd="0" presId="urn:microsoft.com/office/officeart/2018/5/layout/IconCircleLabelList"/>
    <dgm:cxn modelId="{12A446BA-5916-43B2-A1A3-6FB79655B744}" type="presParOf" srcId="{BAE57811-95C9-458A-9FF6-A4DBC4549B88}" destId="{7C9A5015-0476-4286-B3F0-09710C77E9A0}" srcOrd="0" destOrd="0" presId="urn:microsoft.com/office/officeart/2018/5/layout/IconCircleLabelList"/>
    <dgm:cxn modelId="{D611F5A7-3C42-4199-B182-6C84EB992994}" type="presParOf" srcId="{BAE57811-95C9-458A-9FF6-A4DBC4549B88}" destId="{B5949D61-B29C-4FCA-971A-B1F9023A4444}" srcOrd="1" destOrd="0" presId="urn:microsoft.com/office/officeart/2018/5/layout/IconCircleLabelList"/>
    <dgm:cxn modelId="{B0B7399D-BE27-4B88-AB1F-7DCE113CED21}" type="presParOf" srcId="{BAE57811-95C9-458A-9FF6-A4DBC4549B88}" destId="{17C2B4A9-18B3-484D-93D9-57408825262D}" srcOrd="2" destOrd="0" presId="urn:microsoft.com/office/officeart/2018/5/layout/IconCircleLabelList"/>
    <dgm:cxn modelId="{490AB9B5-493E-4664-9EA9-9ABD2B762114}" type="presParOf" srcId="{BAE57811-95C9-458A-9FF6-A4DBC4549B88}" destId="{AB23FA83-5FD9-4971-91C4-6F7936D4F59C}" srcOrd="3" destOrd="0" presId="urn:microsoft.com/office/officeart/2018/5/layout/IconCircleLabelList"/>
    <dgm:cxn modelId="{4A84F33F-5496-4CF2-A81E-4E2F8F3AFEDF}" type="presParOf" srcId="{1ED01570-FA6E-41C2-89CE-584489DE54CA}" destId="{07AA3AA3-3CD5-41CA-AD40-21A3B786CC85}" srcOrd="3" destOrd="0" presId="urn:microsoft.com/office/officeart/2018/5/layout/IconCircleLabelList"/>
    <dgm:cxn modelId="{2F153FF2-0B59-42D4-9E00-3112EFD9A200}" type="presParOf" srcId="{1ED01570-FA6E-41C2-89CE-584489DE54CA}" destId="{F05F608D-69B6-4F74-A6E8-184D29F215A8}" srcOrd="4" destOrd="0" presId="urn:microsoft.com/office/officeart/2018/5/layout/IconCircleLabelList"/>
    <dgm:cxn modelId="{F068355E-F83F-4C2F-A769-B44C7CE7B96F}" type="presParOf" srcId="{F05F608D-69B6-4F74-A6E8-184D29F215A8}" destId="{E5CEDF60-2021-4EF4-BCE4-5457FAEFBA4F}" srcOrd="0" destOrd="0" presId="urn:microsoft.com/office/officeart/2018/5/layout/IconCircleLabelList"/>
    <dgm:cxn modelId="{9078C936-4E36-4E23-BC5A-705B996ABF76}" type="presParOf" srcId="{F05F608D-69B6-4F74-A6E8-184D29F215A8}" destId="{72D4B932-E3CF-4C2E-9826-098C34A0C6CF}" srcOrd="1" destOrd="0" presId="urn:microsoft.com/office/officeart/2018/5/layout/IconCircleLabelList"/>
    <dgm:cxn modelId="{F59E3A0A-9AA0-4AE3-B333-D9B443B139A1}" type="presParOf" srcId="{F05F608D-69B6-4F74-A6E8-184D29F215A8}" destId="{8D1E35E9-89BB-4E51-8268-CB396A87C5A1}" srcOrd="2" destOrd="0" presId="urn:microsoft.com/office/officeart/2018/5/layout/IconCircleLabelList"/>
    <dgm:cxn modelId="{24196F89-9D57-46A9-9936-FC1294879C1C}" type="presParOf" srcId="{F05F608D-69B6-4F74-A6E8-184D29F215A8}" destId="{A78863B5-C957-4207-AB4C-F904E14CF9C2}"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646FBD-EE17-44CE-9E66-54A4C906E6C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48C3B39-2CCB-48D4-A33E-285C07A888B2}">
      <dgm:prSet/>
      <dgm:spPr>
        <a:solidFill>
          <a:srgbClr val="7030A0">
            <a:alpha val="40000"/>
          </a:srgbClr>
        </a:solidFill>
      </dgm:spPr>
      <dgm:t>
        <a:bodyPr/>
        <a:lstStyle/>
        <a:p>
          <a:r>
            <a:rPr lang="en-GB" b="0" i="0" dirty="0">
              <a:latin typeface="Century Gothic" panose="020B0502020202020204" pitchFamily="34" charset="0"/>
            </a:rPr>
            <a:t>Final Deliverable:</a:t>
          </a:r>
          <a:br>
            <a:rPr lang="en-GB" b="0" dirty="0">
              <a:latin typeface="Century Gothic" panose="020B0502020202020204" pitchFamily="34" charset="0"/>
            </a:rPr>
          </a:br>
          <a:r>
            <a:rPr lang="en-GB" b="0" i="0" dirty="0">
              <a:latin typeface="Century Gothic" panose="020B0502020202020204" pitchFamily="34" charset="0"/>
            </a:rPr>
            <a:t>Our final product must be able to allow users on the front-end to navigate through our web application to see all our information pages. They should also be able to use the bookings, contact and forums page to send data through the UI, into our API and finally into our three collections in our online MongoDB database.</a:t>
          </a:r>
          <a:endParaRPr lang="en-US" dirty="0">
            <a:latin typeface="Century Gothic" panose="020B0502020202020204" pitchFamily="34" charset="0"/>
          </a:endParaRPr>
        </a:p>
      </dgm:t>
    </dgm:pt>
    <dgm:pt modelId="{8A2D638D-9C70-49EE-A4AF-A2C63D8A8C37}" type="parTrans" cxnId="{021BEE75-0C8A-4D9E-B10B-46818698EAB6}">
      <dgm:prSet/>
      <dgm:spPr/>
      <dgm:t>
        <a:bodyPr/>
        <a:lstStyle/>
        <a:p>
          <a:endParaRPr lang="en-US"/>
        </a:p>
      </dgm:t>
    </dgm:pt>
    <dgm:pt modelId="{D62E0C1A-EAA6-403F-9596-25BD86A916BF}" type="sibTrans" cxnId="{021BEE75-0C8A-4D9E-B10B-46818698EAB6}">
      <dgm:prSet/>
      <dgm:spPr/>
      <dgm:t>
        <a:bodyPr/>
        <a:lstStyle/>
        <a:p>
          <a:endParaRPr lang="en-US"/>
        </a:p>
      </dgm:t>
    </dgm:pt>
    <dgm:pt modelId="{F5BBE370-ACE5-40AF-8404-6677095DEDF3}">
      <dgm:prSet/>
      <dgm:spPr>
        <a:solidFill>
          <a:schemeClr val="accent6">
            <a:lumMod val="75000"/>
            <a:alpha val="30000"/>
          </a:schemeClr>
        </a:solidFill>
      </dgm:spPr>
      <dgm:t>
        <a:bodyPr/>
        <a:lstStyle/>
        <a:p>
          <a:r>
            <a:rPr lang="en-GB" b="0" i="0" dirty="0">
              <a:latin typeface="Century Gothic" panose="020B0502020202020204" pitchFamily="34" charset="0"/>
            </a:rPr>
            <a:t>Collaboration:</a:t>
          </a:r>
          <a:br>
            <a:rPr lang="en-GB" b="0" dirty="0">
              <a:latin typeface="Century Gothic" panose="020B0502020202020204" pitchFamily="34" charset="0"/>
            </a:rPr>
          </a:br>
          <a:r>
            <a:rPr lang="en-GB" b="0" i="0" dirty="0">
              <a:latin typeface="Century Gothic" panose="020B0502020202020204" pitchFamily="34" charset="0"/>
            </a:rPr>
            <a:t>From the first day of development, I worked closely with my colleagues to ensure our separate routers and models had the same foundation. We helped each other with any bugs we had so we could finish our work quicker.</a:t>
          </a:r>
          <a:endParaRPr lang="en-US" dirty="0">
            <a:latin typeface="Century Gothic" panose="020B0502020202020204" pitchFamily="34" charset="0"/>
          </a:endParaRPr>
        </a:p>
      </dgm:t>
    </dgm:pt>
    <dgm:pt modelId="{AAD4CDB6-911D-46C4-B88A-5C87A065FB54}" type="parTrans" cxnId="{0EF1D8CC-6473-4520-B433-419F013194C8}">
      <dgm:prSet/>
      <dgm:spPr/>
      <dgm:t>
        <a:bodyPr/>
        <a:lstStyle/>
        <a:p>
          <a:endParaRPr lang="en-US"/>
        </a:p>
      </dgm:t>
    </dgm:pt>
    <dgm:pt modelId="{754F4E71-2F8A-4544-904E-ED1478157C30}" type="sibTrans" cxnId="{0EF1D8CC-6473-4520-B433-419F013194C8}">
      <dgm:prSet/>
      <dgm:spPr/>
      <dgm:t>
        <a:bodyPr/>
        <a:lstStyle/>
        <a:p>
          <a:endParaRPr lang="en-US"/>
        </a:p>
      </dgm:t>
    </dgm:pt>
    <dgm:pt modelId="{6B6E1316-409D-4162-AA6E-F7D305636F83}">
      <dgm:prSet/>
      <dgm:spPr>
        <a:solidFill>
          <a:schemeClr val="accent4">
            <a:lumMod val="60000"/>
            <a:lumOff val="40000"/>
            <a:alpha val="28000"/>
          </a:schemeClr>
        </a:solidFill>
      </dgm:spPr>
      <dgm:t>
        <a:bodyPr/>
        <a:lstStyle/>
        <a:p>
          <a:r>
            <a:rPr lang="en-GB" b="0" i="0" dirty="0">
              <a:latin typeface="Century Gothic" panose="020B0502020202020204" pitchFamily="34" charset="0"/>
            </a:rPr>
            <a:t>Git:</a:t>
          </a:r>
          <a:br>
            <a:rPr lang="en-GB" b="0" dirty="0">
              <a:latin typeface="Century Gothic" panose="020B0502020202020204" pitchFamily="34" charset="0"/>
            </a:rPr>
          </a:br>
          <a:r>
            <a:rPr lang="en-GB" b="0" i="0" dirty="0">
              <a:latin typeface="Century Gothic" panose="020B0502020202020204" pitchFamily="34" charset="0"/>
            </a:rPr>
            <a:t>Our development team actively used git as version control to keep our work updated and tied. We used a feature-branch model for organisation and security, so any extra features we had are separate from the main, saved work-load and can be merged manually whilst checking for any conflicts in the code.</a:t>
          </a:r>
          <a:endParaRPr lang="en-US" dirty="0">
            <a:latin typeface="Century Gothic" panose="020B0502020202020204" pitchFamily="34" charset="0"/>
          </a:endParaRPr>
        </a:p>
      </dgm:t>
    </dgm:pt>
    <dgm:pt modelId="{9556B563-EBA4-4A4C-A5A6-D6270E38688E}" type="parTrans" cxnId="{1B434049-6AD6-491F-80A9-BBC17E2D5C4A}">
      <dgm:prSet/>
      <dgm:spPr/>
      <dgm:t>
        <a:bodyPr/>
        <a:lstStyle/>
        <a:p>
          <a:endParaRPr lang="en-US"/>
        </a:p>
      </dgm:t>
    </dgm:pt>
    <dgm:pt modelId="{ECC4F0A3-1A8E-4B2D-A6DD-9744389214D8}" type="sibTrans" cxnId="{1B434049-6AD6-491F-80A9-BBC17E2D5C4A}">
      <dgm:prSet/>
      <dgm:spPr/>
      <dgm:t>
        <a:bodyPr/>
        <a:lstStyle/>
        <a:p>
          <a:endParaRPr lang="en-US"/>
        </a:p>
      </dgm:t>
    </dgm:pt>
    <dgm:pt modelId="{F1D7A715-DEA9-423F-85EF-F41376B0A2FB}" type="pres">
      <dgm:prSet presAssocID="{AE646FBD-EE17-44CE-9E66-54A4C906E6CF}" presName="linear" presStyleCnt="0">
        <dgm:presLayoutVars>
          <dgm:animLvl val="lvl"/>
          <dgm:resizeHandles val="exact"/>
        </dgm:presLayoutVars>
      </dgm:prSet>
      <dgm:spPr/>
    </dgm:pt>
    <dgm:pt modelId="{10DBD863-6660-42CC-918A-808AAC0B997A}" type="pres">
      <dgm:prSet presAssocID="{D48C3B39-2CCB-48D4-A33E-285C07A888B2}" presName="parentText" presStyleLbl="node1" presStyleIdx="0" presStyleCnt="3">
        <dgm:presLayoutVars>
          <dgm:chMax val="0"/>
          <dgm:bulletEnabled val="1"/>
        </dgm:presLayoutVars>
      </dgm:prSet>
      <dgm:spPr/>
    </dgm:pt>
    <dgm:pt modelId="{3DB1D8DD-F1E9-4DBA-8008-5CD70D27469A}" type="pres">
      <dgm:prSet presAssocID="{D62E0C1A-EAA6-403F-9596-25BD86A916BF}" presName="spacer" presStyleCnt="0"/>
      <dgm:spPr/>
    </dgm:pt>
    <dgm:pt modelId="{1B332C3D-6013-41A2-8E0B-1D198A65DFBE}" type="pres">
      <dgm:prSet presAssocID="{F5BBE370-ACE5-40AF-8404-6677095DEDF3}" presName="parentText" presStyleLbl="node1" presStyleIdx="1" presStyleCnt="3">
        <dgm:presLayoutVars>
          <dgm:chMax val="0"/>
          <dgm:bulletEnabled val="1"/>
        </dgm:presLayoutVars>
      </dgm:prSet>
      <dgm:spPr/>
    </dgm:pt>
    <dgm:pt modelId="{0C7DF847-53DF-4CEE-9D9A-D8703E43B31A}" type="pres">
      <dgm:prSet presAssocID="{754F4E71-2F8A-4544-904E-ED1478157C30}" presName="spacer" presStyleCnt="0"/>
      <dgm:spPr/>
    </dgm:pt>
    <dgm:pt modelId="{81424D11-9640-4E31-9E51-15F0CE4E140A}" type="pres">
      <dgm:prSet presAssocID="{6B6E1316-409D-4162-AA6E-F7D305636F83}" presName="parentText" presStyleLbl="node1" presStyleIdx="2" presStyleCnt="3">
        <dgm:presLayoutVars>
          <dgm:chMax val="0"/>
          <dgm:bulletEnabled val="1"/>
        </dgm:presLayoutVars>
      </dgm:prSet>
      <dgm:spPr/>
    </dgm:pt>
  </dgm:ptLst>
  <dgm:cxnLst>
    <dgm:cxn modelId="{0E5CDC05-CB13-4687-8ABF-493EE6A84C31}" type="presOf" srcId="{AE646FBD-EE17-44CE-9E66-54A4C906E6CF}" destId="{F1D7A715-DEA9-423F-85EF-F41376B0A2FB}" srcOrd="0" destOrd="0" presId="urn:microsoft.com/office/officeart/2005/8/layout/vList2"/>
    <dgm:cxn modelId="{1B434049-6AD6-491F-80A9-BBC17E2D5C4A}" srcId="{AE646FBD-EE17-44CE-9E66-54A4C906E6CF}" destId="{6B6E1316-409D-4162-AA6E-F7D305636F83}" srcOrd="2" destOrd="0" parTransId="{9556B563-EBA4-4A4C-A5A6-D6270E38688E}" sibTransId="{ECC4F0A3-1A8E-4B2D-A6DD-9744389214D8}"/>
    <dgm:cxn modelId="{EAA9C44E-4D48-4E9A-AAAE-E6B4C97EDD41}" type="presOf" srcId="{F5BBE370-ACE5-40AF-8404-6677095DEDF3}" destId="{1B332C3D-6013-41A2-8E0B-1D198A65DFBE}" srcOrd="0" destOrd="0" presId="urn:microsoft.com/office/officeart/2005/8/layout/vList2"/>
    <dgm:cxn modelId="{021BEE75-0C8A-4D9E-B10B-46818698EAB6}" srcId="{AE646FBD-EE17-44CE-9E66-54A4C906E6CF}" destId="{D48C3B39-2CCB-48D4-A33E-285C07A888B2}" srcOrd="0" destOrd="0" parTransId="{8A2D638D-9C70-49EE-A4AF-A2C63D8A8C37}" sibTransId="{D62E0C1A-EAA6-403F-9596-25BD86A916BF}"/>
    <dgm:cxn modelId="{0EF1D8CC-6473-4520-B433-419F013194C8}" srcId="{AE646FBD-EE17-44CE-9E66-54A4C906E6CF}" destId="{F5BBE370-ACE5-40AF-8404-6677095DEDF3}" srcOrd="1" destOrd="0" parTransId="{AAD4CDB6-911D-46C4-B88A-5C87A065FB54}" sibTransId="{754F4E71-2F8A-4544-904E-ED1478157C30}"/>
    <dgm:cxn modelId="{973091D2-074B-4B55-A517-9F8008F4A9E1}" type="presOf" srcId="{6B6E1316-409D-4162-AA6E-F7D305636F83}" destId="{81424D11-9640-4E31-9E51-15F0CE4E140A}" srcOrd="0" destOrd="0" presId="urn:microsoft.com/office/officeart/2005/8/layout/vList2"/>
    <dgm:cxn modelId="{BC2FD0E5-CE5C-48B0-940B-010AA472BC56}" type="presOf" srcId="{D48C3B39-2CCB-48D4-A33E-285C07A888B2}" destId="{10DBD863-6660-42CC-918A-808AAC0B997A}" srcOrd="0" destOrd="0" presId="urn:microsoft.com/office/officeart/2005/8/layout/vList2"/>
    <dgm:cxn modelId="{1CB0CD67-82B4-4CE9-9C21-72F9B4CB5713}" type="presParOf" srcId="{F1D7A715-DEA9-423F-85EF-F41376B0A2FB}" destId="{10DBD863-6660-42CC-918A-808AAC0B997A}" srcOrd="0" destOrd="0" presId="urn:microsoft.com/office/officeart/2005/8/layout/vList2"/>
    <dgm:cxn modelId="{779C1930-0492-4C77-A361-A6E67DD56033}" type="presParOf" srcId="{F1D7A715-DEA9-423F-85EF-F41376B0A2FB}" destId="{3DB1D8DD-F1E9-4DBA-8008-5CD70D27469A}" srcOrd="1" destOrd="0" presId="urn:microsoft.com/office/officeart/2005/8/layout/vList2"/>
    <dgm:cxn modelId="{905AFC8E-4C61-4F3E-BC28-97C5E6F0BDD3}" type="presParOf" srcId="{F1D7A715-DEA9-423F-85EF-F41376B0A2FB}" destId="{1B332C3D-6013-41A2-8E0B-1D198A65DFBE}" srcOrd="2" destOrd="0" presId="urn:microsoft.com/office/officeart/2005/8/layout/vList2"/>
    <dgm:cxn modelId="{3D2A6106-4097-4154-BB89-CAFCB080D2C9}" type="presParOf" srcId="{F1D7A715-DEA9-423F-85EF-F41376B0A2FB}" destId="{0C7DF847-53DF-4CEE-9D9A-D8703E43B31A}" srcOrd="3" destOrd="0" presId="urn:microsoft.com/office/officeart/2005/8/layout/vList2"/>
    <dgm:cxn modelId="{BE1B4BD1-3B35-4E53-A94B-E109DD1A1A7B}" type="presParOf" srcId="{F1D7A715-DEA9-423F-85EF-F41376B0A2FB}" destId="{81424D11-9640-4E31-9E51-15F0CE4E140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646FBD-EE17-44CE-9E66-54A4C906E6C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48C3B39-2CCB-48D4-A33E-285C07A888B2}">
      <dgm:prSet custT="1"/>
      <dgm:spPr>
        <a:solidFill>
          <a:srgbClr val="00B0F0">
            <a:alpha val="40000"/>
          </a:srgbClr>
        </a:solidFill>
      </dgm:spPr>
      <dgm:t>
        <a:bodyPr/>
        <a:lstStyle/>
        <a:p>
          <a:r>
            <a:rPr lang="en-GB" sz="1300" b="0" i="0" u="none" dirty="0">
              <a:latin typeface="Century Gothic" panose="020B0502020202020204" pitchFamily="34" charset="0"/>
            </a:rPr>
            <a:t>Challenges:</a:t>
          </a:r>
          <a:endParaRPr lang="en-GB" sz="1300" b="0" dirty="0">
            <a:latin typeface="Century Gothic" panose="020B0502020202020204" pitchFamily="34" charset="0"/>
          </a:endParaRPr>
        </a:p>
        <a:p>
          <a:r>
            <a:rPr lang="en-GB" sz="1300" b="0" i="0" u="none" dirty="0">
              <a:latin typeface="Century Gothic" panose="020B0502020202020204" pitchFamily="34" charset="0"/>
            </a:rPr>
            <a:t>One of my main challenges I faced was the implementation of my ticket limitation for each screening. I made the decision to work out total tickets for each screening in an array instead of a database, as it wouldn’t involve any further back-end involvement. In doing so, I quickly found that the logic behind doing this would include multiple nested if-statements and loops, in which I easily lost track of where I was, and spent a long time debugging to find out where I went wrong.</a:t>
          </a:r>
          <a:endParaRPr lang="en-GB" sz="1300" b="0" dirty="0">
            <a:latin typeface="Century Gothic" panose="020B0502020202020204" pitchFamily="34" charset="0"/>
          </a:endParaRPr>
        </a:p>
        <a:p>
          <a:r>
            <a:rPr lang="en-GB" sz="1300" b="0" i="0" u="none" dirty="0">
              <a:latin typeface="Century Gothic" panose="020B0502020202020204" pitchFamily="34" charset="0"/>
            </a:rPr>
            <a:t>Another challenge I faced was implementing the reply functionality for each forum message. I had to try to reverse-engineer an HTML page element by looking through hundreds of lines of properties to find a way to reference other elements relative to one I was looking at.</a:t>
          </a:r>
          <a:endParaRPr lang="en-GB" sz="1300" b="0" dirty="0">
            <a:latin typeface="Century Gothic" panose="020B0502020202020204" pitchFamily="34" charset="0"/>
          </a:endParaRPr>
        </a:p>
        <a:p>
          <a:endParaRPr lang="en-US" sz="1200" dirty="0"/>
        </a:p>
      </dgm:t>
    </dgm:pt>
    <dgm:pt modelId="{D62E0C1A-EAA6-403F-9596-25BD86A916BF}" type="sibTrans" cxnId="{021BEE75-0C8A-4D9E-B10B-46818698EAB6}">
      <dgm:prSet/>
      <dgm:spPr/>
      <dgm:t>
        <a:bodyPr/>
        <a:lstStyle/>
        <a:p>
          <a:endParaRPr lang="en-US"/>
        </a:p>
      </dgm:t>
    </dgm:pt>
    <dgm:pt modelId="{8A2D638D-9C70-49EE-A4AF-A2C63D8A8C37}" type="parTrans" cxnId="{021BEE75-0C8A-4D9E-B10B-46818698EAB6}">
      <dgm:prSet/>
      <dgm:spPr/>
      <dgm:t>
        <a:bodyPr/>
        <a:lstStyle/>
        <a:p>
          <a:endParaRPr lang="en-US"/>
        </a:p>
      </dgm:t>
    </dgm:pt>
    <dgm:pt modelId="{F5BBE370-ACE5-40AF-8404-6677095DEDF3}">
      <dgm:prSet custT="1"/>
      <dgm:spPr>
        <a:solidFill>
          <a:srgbClr val="B5035C">
            <a:alpha val="29804"/>
          </a:srgbClr>
        </a:solidFill>
      </dgm:spPr>
      <dgm:t>
        <a:bodyPr/>
        <a:lstStyle/>
        <a:p>
          <a:r>
            <a:rPr lang="en-GB" sz="1300" b="0" i="0" u="none" dirty="0">
              <a:latin typeface="Century Gothic" panose="020B0502020202020204" pitchFamily="34" charset="0"/>
            </a:rPr>
            <a:t>What am I proud of?</a:t>
          </a:r>
          <a:endParaRPr lang="en-GB" sz="1300" b="0" dirty="0">
            <a:latin typeface="Century Gothic" panose="020B0502020202020204" pitchFamily="34" charset="0"/>
          </a:endParaRPr>
        </a:p>
        <a:p>
          <a:r>
            <a:rPr lang="en-GB" sz="1300" b="0" i="0" u="none" dirty="0">
              <a:latin typeface="Century Gothic" panose="020B0502020202020204" pitchFamily="34" charset="0"/>
            </a:rPr>
            <a:t>I’m proud of my dedication and commitment to every challenge I faced. I’d be able to use problem solving to debug my work, then understand exactly why it went wrong. Having this understanding of how each component worked helped me work more efficiently, and with less chance of creating bugs further down the line</a:t>
          </a:r>
          <a:r>
            <a:rPr lang="en-GB" sz="500" b="0" i="0" u="none" dirty="0"/>
            <a:t>.</a:t>
          </a:r>
          <a:endParaRPr lang="en-GB" sz="500" b="0" dirty="0"/>
        </a:p>
        <a:p>
          <a:endParaRPr lang="en-US" sz="500" dirty="0"/>
        </a:p>
      </dgm:t>
    </dgm:pt>
    <dgm:pt modelId="{754F4E71-2F8A-4544-904E-ED1478157C30}" type="sibTrans" cxnId="{0EF1D8CC-6473-4520-B433-419F013194C8}">
      <dgm:prSet/>
      <dgm:spPr/>
      <dgm:t>
        <a:bodyPr/>
        <a:lstStyle/>
        <a:p>
          <a:endParaRPr lang="en-US"/>
        </a:p>
      </dgm:t>
    </dgm:pt>
    <dgm:pt modelId="{AAD4CDB6-911D-46C4-B88A-5C87A065FB54}" type="parTrans" cxnId="{0EF1D8CC-6473-4520-B433-419F013194C8}">
      <dgm:prSet/>
      <dgm:spPr/>
      <dgm:t>
        <a:bodyPr/>
        <a:lstStyle/>
        <a:p>
          <a:endParaRPr lang="en-US"/>
        </a:p>
      </dgm:t>
    </dgm:pt>
    <dgm:pt modelId="{F1D7A715-DEA9-423F-85EF-F41376B0A2FB}" type="pres">
      <dgm:prSet presAssocID="{AE646FBD-EE17-44CE-9E66-54A4C906E6CF}" presName="linear" presStyleCnt="0">
        <dgm:presLayoutVars>
          <dgm:animLvl val="lvl"/>
          <dgm:resizeHandles val="exact"/>
        </dgm:presLayoutVars>
      </dgm:prSet>
      <dgm:spPr/>
    </dgm:pt>
    <dgm:pt modelId="{10DBD863-6660-42CC-918A-808AAC0B997A}" type="pres">
      <dgm:prSet presAssocID="{D48C3B39-2CCB-48D4-A33E-285C07A888B2}" presName="parentText" presStyleLbl="node1" presStyleIdx="0" presStyleCnt="2" custScaleY="143743">
        <dgm:presLayoutVars>
          <dgm:chMax val="0"/>
          <dgm:bulletEnabled val="1"/>
        </dgm:presLayoutVars>
      </dgm:prSet>
      <dgm:spPr/>
    </dgm:pt>
    <dgm:pt modelId="{3DB1D8DD-F1E9-4DBA-8008-5CD70D27469A}" type="pres">
      <dgm:prSet presAssocID="{D62E0C1A-EAA6-403F-9596-25BD86A916BF}" presName="spacer" presStyleCnt="0"/>
      <dgm:spPr/>
    </dgm:pt>
    <dgm:pt modelId="{1B332C3D-6013-41A2-8E0B-1D198A65DFBE}" type="pres">
      <dgm:prSet presAssocID="{F5BBE370-ACE5-40AF-8404-6677095DEDF3}" presName="parentText" presStyleLbl="node1" presStyleIdx="1" presStyleCnt="2">
        <dgm:presLayoutVars>
          <dgm:chMax val="0"/>
          <dgm:bulletEnabled val="1"/>
        </dgm:presLayoutVars>
      </dgm:prSet>
      <dgm:spPr/>
    </dgm:pt>
  </dgm:ptLst>
  <dgm:cxnLst>
    <dgm:cxn modelId="{0E5CDC05-CB13-4687-8ABF-493EE6A84C31}" type="presOf" srcId="{AE646FBD-EE17-44CE-9E66-54A4C906E6CF}" destId="{F1D7A715-DEA9-423F-85EF-F41376B0A2FB}" srcOrd="0" destOrd="0" presId="urn:microsoft.com/office/officeart/2005/8/layout/vList2"/>
    <dgm:cxn modelId="{EAA9C44E-4D48-4E9A-AAAE-E6B4C97EDD41}" type="presOf" srcId="{F5BBE370-ACE5-40AF-8404-6677095DEDF3}" destId="{1B332C3D-6013-41A2-8E0B-1D198A65DFBE}" srcOrd="0" destOrd="0" presId="urn:microsoft.com/office/officeart/2005/8/layout/vList2"/>
    <dgm:cxn modelId="{021BEE75-0C8A-4D9E-B10B-46818698EAB6}" srcId="{AE646FBD-EE17-44CE-9E66-54A4C906E6CF}" destId="{D48C3B39-2CCB-48D4-A33E-285C07A888B2}" srcOrd="0" destOrd="0" parTransId="{8A2D638D-9C70-49EE-A4AF-A2C63D8A8C37}" sibTransId="{D62E0C1A-EAA6-403F-9596-25BD86A916BF}"/>
    <dgm:cxn modelId="{0EF1D8CC-6473-4520-B433-419F013194C8}" srcId="{AE646FBD-EE17-44CE-9E66-54A4C906E6CF}" destId="{F5BBE370-ACE5-40AF-8404-6677095DEDF3}" srcOrd="1" destOrd="0" parTransId="{AAD4CDB6-911D-46C4-B88A-5C87A065FB54}" sibTransId="{754F4E71-2F8A-4544-904E-ED1478157C30}"/>
    <dgm:cxn modelId="{BC2FD0E5-CE5C-48B0-940B-010AA472BC56}" type="presOf" srcId="{D48C3B39-2CCB-48D4-A33E-285C07A888B2}" destId="{10DBD863-6660-42CC-918A-808AAC0B997A}" srcOrd="0" destOrd="0" presId="urn:microsoft.com/office/officeart/2005/8/layout/vList2"/>
    <dgm:cxn modelId="{1CB0CD67-82B4-4CE9-9C21-72F9B4CB5713}" type="presParOf" srcId="{F1D7A715-DEA9-423F-85EF-F41376B0A2FB}" destId="{10DBD863-6660-42CC-918A-808AAC0B997A}" srcOrd="0" destOrd="0" presId="urn:microsoft.com/office/officeart/2005/8/layout/vList2"/>
    <dgm:cxn modelId="{779C1930-0492-4C77-A361-A6E67DD56033}" type="presParOf" srcId="{F1D7A715-DEA9-423F-85EF-F41376B0A2FB}" destId="{3DB1D8DD-F1E9-4DBA-8008-5CD70D27469A}" srcOrd="1" destOrd="0" presId="urn:microsoft.com/office/officeart/2005/8/layout/vList2"/>
    <dgm:cxn modelId="{905AFC8E-4C61-4F3E-BC28-97C5E6F0BDD3}" type="presParOf" srcId="{F1D7A715-DEA9-423F-85EF-F41376B0A2FB}" destId="{1B332C3D-6013-41A2-8E0B-1D198A65DFB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E421-DC75-4D64-BE66-E3C4C17000FC}">
      <dsp:nvSpPr>
        <dsp:cNvPr id="0" name=""/>
        <dsp:cNvSpPr/>
      </dsp:nvSpPr>
      <dsp:spPr>
        <a:xfrm>
          <a:off x="624000" y="25566"/>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12001-DEB3-42E6-8835-0FB2F447E665}">
      <dsp:nvSpPr>
        <dsp:cNvPr id="0" name=""/>
        <dsp:cNvSpPr/>
      </dsp:nvSpPr>
      <dsp:spPr>
        <a:xfrm>
          <a:off x="1004250" y="405816"/>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CB8D3F-BEBF-4EA1-AC09-78E7A93D2ED0}">
      <dsp:nvSpPr>
        <dsp:cNvPr id="0" name=""/>
        <dsp:cNvSpPr/>
      </dsp:nvSpPr>
      <dsp:spPr>
        <a:xfrm>
          <a:off x="98787" y="2391132"/>
          <a:ext cx="29250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GB" sz="1200" kern="1200" cap="none" dirty="0">
              <a:latin typeface="Bahnschrift Light" panose="020B0502040204020203" pitchFamily="34" charset="0"/>
              <a:cs typeface="Arial" panose="020B0604020202020204" pitchFamily="34" charset="0"/>
            </a:rPr>
            <a:t>Emily Bradfield, Shahmeen Shaikh, Ibraheem Latif, Michael King, Madeha Rawshon, Jabril Yusuf.</a:t>
          </a:r>
          <a:endParaRPr lang="en-US" sz="1200" kern="1200" cap="none" dirty="0">
            <a:latin typeface="Bahnschrift Light" panose="020B0502040204020203" pitchFamily="34" charset="0"/>
            <a:cs typeface="Arial" panose="020B0604020202020204" pitchFamily="34" charset="0"/>
          </a:endParaRPr>
        </a:p>
      </dsp:txBody>
      <dsp:txXfrm>
        <a:off x="98787" y="2391132"/>
        <a:ext cx="2925000" cy="1170000"/>
      </dsp:txXfrm>
    </dsp:sp>
    <dsp:sp modelId="{7C9A5015-0476-4286-B3F0-09710C77E9A0}">
      <dsp:nvSpPr>
        <dsp:cNvPr id="0" name=""/>
        <dsp:cNvSpPr/>
      </dsp:nvSpPr>
      <dsp:spPr>
        <a:xfrm>
          <a:off x="4060875" y="25566"/>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949D61-B29C-4FCA-971A-B1F9023A4444}">
      <dsp:nvSpPr>
        <dsp:cNvPr id="0" name=""/>
        <dsp:cNvSpPr/>
      </dsp:nvSpPr>
      <dsp:spPr>
        <a:xfrm>
          <a:off x="4441125" y="405816"/>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3FA83-5FD9-4971-91C4-6F7936D4F59C}">
      <dsp:nvSpPr>
        <dsp:cNvPr id="0" name=""/>
        <dsp:cNvSpPr/>
      </dsp:nvSpPr>
      <dsp:spPr>
        <a:xfrm>
          <a:off x="3490500" y="2365566"/>
          <a:ext cx="29250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GB" sz="1200" kern="1200" cap="none" dirty="0">
              <a:latin typeface="Bahnschrift Light" panose="020B0502040204020203" pitchFamily="34" charset="0"/>
            </a:rPr>
            <a:t>We have created a full-stack web application for a QA cinema. The web app had to have frontend-backend functionality for booking tickers, contacting the team and a forum page. The site also needs to have information on the cinema and the movies being shown.</a:t>
          </a:r>
          <a:endParaRPr lang="en-US" sz="1200" kern="1200" cap="none" dirty="0">
            <a:latin typeface="Bahnschrift Light" panose="020B0502040204020203" pitchFamily="34" charset="0"/>
          </a:endParaRPr>
        </a:p>
      </dsp:txBody>
      <dsp:txXfrm>
        <a:off x="3490500" y="2365566"/>
        <a:ext cx="2925000" cy="1170000"/>
      </dsp:txXfrm>
    </dsp:sp>
    <dsp:sp modelId="{E5CEDF60-2021-4EF4-BCE4-5457FAEFBA4F}">
      <dsp:nvSpPr>
        <dsp:cNvPr id="0" name=""/>
        <dsp:cNvSpPr/>
      </dsp:nvSpPr>
      <dsp:spPr>
        <a:xfrm>
          <a:off x="7497750" y="25566"/>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D4B932-E3CF-4C2E-9826-098C34A0C6CF}">
      <dsp:nvSpPr>
        <dsp:cNvPr id="0" name=""/>
        <dsp:cNvSpPr/>
      </dsp:nvSpPr>
      <dsp:spPr>
        <a:xfrm>
          <a:off x="7878000" y="405816"/>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8863B5-C957-4207-AB4C-F904E14CF9C2}">
      <dsp:nvSpPr>
        <dsp:cNvPr id="0" name=""/>
        <dsp:cNvSpPr/>
      </dsp:nvSpPr>
      <dsp:spPr>
        <a:xfrm>
          <a:off x="6927375" y="2365566"/>
          <a:ext cx="29250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GB" sz="1200" kern="1200" cap="none" dirty="0">
              <a:latin typeface="Bahnschrift Light" panose="020B0502040204020203" pitchFamily="34" charset="0"/>
            </a:rPr>
            <a:t>We used an agile workflow to build a web application from the ground up. Each member of our team had an input in each part of the application to ensure we all had experience in back-end and front-end.</a:t>
          </a:r>
          <a:endParaRPr lang="en-US" sz="1200" kern="1200" dirty="0">
            <a:latin typeface="Bahnschrift Light" panose="020B0502040204020203" pitchFamily="34" charset="0"/>
          </a:endParaRPr>
        </a:p>
      </dsp:txBody>
      <dsp:txXfrm>
        <a:off x="6927375" y="2365566"/>
        <a:ext cx="2925000" cy="117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BD863-6660-42CC-918A-808AAC0B997A}">
      <dsp:nvSpPr>
        <dsp:cNvPr id="0" name=""/>
        <dsp:cNvSpPr/>
      </dsp:nvSpPr>
      <dsp:spPr>
        <a:xfrm>
          <a:off x="0" y="325605"/>
          <a:ext cx="6253721" cy="1441440"/>
        </a:xfrm>
        <a:prstGeom prst="roundRect">
          <a:avLst/>
        </a:prstGeom>
        <a:solidFill>
          <a:srgbClr val="7030A0">
            <a:alpha val="4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latin typeface="Century Gothic" panose="020B0502020202020204" pitchFamily="34" charset="0"/>
            </a:rPr>
            <a:t>Final Deliverable:</a:t>
          </a:r>
          <a:br>
            <a:rPr lang="en-GB" sz="1400" b="0" kern="1200" dirty="0">
              <a:latin typeface="Century Gothic" panose="020B0502020202020204" pitchFamily="34" charset="0"/>
            </a:rPr>
          </a:br>
          <a:r>
            <a:rPr lang="en-GB" sz="1400" b="0" i="0" kern="1200" dirty="0">
              <a:latin typeface="Century Gothic" panose="020B0502020202020204" pitchFamily="34" charset="0"/>
            </a:rPr>
            <a:t>Our final product must be able to allow users on the front-end to navigate through our web application to see all our information pages. They should also be able to use the bookings, contact and forums page to send data through the UI, into our API and finally into our three collections in our online MongoDB database.</a:t>
          </a:r>
          <a:endParaRPr lang="en-US" sz="1400" kern="1200" dirty="0">
            <a:latin typeface="Century Gothic" panose="020B0502020202020204" pitchFamily="34" charset="0"/>
          </a:endParaRPr>
        </a:p>
      </dsp:txBody>
      <dsp:txXfrm>
        <a:off x="70365" y="395970"/>
        <a:ext cx="6112991" cy="1300710"/>
      </dsp:txXfrm>
    </dsp:sp>
    <dsp:sp modelId="{1B332C3D-6013-41A2-8E0B-1D198A65DFBE}">
      <dsp:nvSpPr>
        <dsp:cNvPr id="0" name=""/>
        <dsp:cNvSpPr/>
      </dsp:nvSpPr>
      <dsp:spPr>
        <a:xfrm>
          <a:off x="0" y="1807365"/>
          <a:ext cx="6253721" cy="1441440"/>
        </a:xfrm>
        <a:prstGeom prst="roundRect">
          <a:avLst/>
        </a:prstGeom>
        <a:solidFill>
          <a:schemeClr val="accent6">
            <a:lumMod val="75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latin typeface="Century Gothic" panose="020B0502020202020204" pitchFamily="34" charset="0"/>
            </a:rPr>
            <a:t>Collaboration:</a:t>
          </a:r>
          <a:br>
            <a:rPr lang="en-GB" sz="1400" b="0" kern="1200" dirty="0">
              <a:latin typeface="Century Gothic" panose="020B0502020202020204" pitchFamily="34" charset="0"/>
            </a:rPr>
          </a:br>
          <a:r>
            <a:rPr lang="en-GB" sz="1400" b="0" i="0" kern="1200" dirty="0">
              <a:latin typeface="Century Gothic" panose="020B0502020202020204" pitchFamily="34" charset="0"/>
            </a:rPr>
            <a:t>From the first day of development, I worked closely with my colleagues to ensure our separate routers and models had the same foundation. We helped each other with any bugs we had so we could finish our work quicker.</a:t>
          </a:r>
          <a:endParaRPr lang="en-US" sz="1400" kern="1200" dirty="0">
            <a:latin typeface="Century Gothic" panose="020B0502020202020204" pitchFamily="34" charset="0"/>
          </a:endParaRPr>
        </a:p>
      </dsp:txBody>
      <dsp:txXfrm>
        <a:off x="70365" y="1877730"/>
        <a:ext cx="6112991" cy="1300710"/>
      </dsp:txXfrm>
    </dsp:sp>
    <dsp:sp modelId="{81424D11-9640-4E31-9E51-15F0CE4E140A}">
      <dsp:nvSpPr>
        <dsp:cNvPr id="0" name=""/>
        <dsp:cNvSpPr/>
      </dsp:nvSpPr>
      <dsp:spPr>
        <a:xfrm>
          <a:off x="0" y="3289125"/>
          <a:ext cx="6253721" cy="1441440"/>
        </a:xfrm>
        <a:prstGeom prst="roundRect">
          <a:avLst/>
        </a:prstGeom>
        <a:solidFill>
          <a:schemeClr val="accent4">
            <a:lumMod val="60000"/>
            <a:lumOff val="40000"/>
            <a:alpha val="2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dirty="0">
              <a:latin typeface="Century Gothic" panose="020B0502020202020204" pitchFamily="34" charset="0"/>
            </a:rPr>
            <a:t>Git:</a:t>
          </a:r>
          <a:br>
            <a:rPr lang="en-GB" sz="1400" b="0" kern="1200" dirty="0">
              <a:latin typeface="Century Gothic" panose="020B0502020202020204" pitchFamily="34" charset="0"/>
            </a:rPr>
          </a:br>
          <a:r>
            <a:rPr lang="en-GB" sz="1400" b="0" i="0" kern="1200" dirty="0">
              <a:latin typeface="Century Gothic" panose="020B0502020202020204" pitchFamily="34" charset="0"/>
            </a:rPr>
            <a:t>Our development team actively used git as version control to keep our work updated and tied. We used a feature-branch model for organisation and security, so any extra features we had are separate from the main, saved work-load and can be merged manually whilst checking for any conflicts in the code.</a:t>
          </a:r>
          <a:endParaRPr lang="en-US" sz="1400" kern="1200" dirty="0">
            <a:latin typeface="Century Gothic" panose="020B0502020202020204" pitchFamily="34" charset="0"/>
          </a:endParaRPr>
        </a:p>
      </dsp:txBody>
      <dsp:txXfrm>
        <a:off x="70365" y="3359490"/>
        <a:ext cx="6112991" cy="13007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BD863-6660-42CC-918A-808AAC0B997A}">
      <dsp:nvSpPr>
        <dsp:cNvPr id="0" name=""/>
        <dsp:cNvSpPr/>
      </dsp:nvSpPr>
      <dsp:spPr>
        <a:xfrm>
          <a:off x="0" y="1477"/>
          <a:ext cx="6253721" cy="3081885"/>
        </a:xfrm>
        <a:prstGeom prst="roundRect">
          <a:avLst/>
        </a:prstGeom>
        <a:solidFill>
          <a:srgbClr val="00B0F0">
            <a:alpha val="4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b="0" i="0" u="none" kern="1200" dirty="0">
              <a:latin typeface="Century Gothic" panose="020B0502020202020204" pitchFamily="34" charset="0"/>
            </a:rPr>
            <a:t>Challenges:</a:t>
          </a:r>
          <a:endParaRPr lang="en-GB" sz="1300" b="0" kern="1200" dirty="0">
            <a:latin typeface="Century Gothic" panose="020B0502020202020204" pitchFamily="34" charset="0"/>
          </a:endParaRPr>
        </a:p>
        <a:p>
          <a:pPr marL="0" lvl="0" indent="0" algn="l" defTabSz="577850">
            <a:lnSpc>
              <a:spcPct val="90000"/>
            </a:lnSpc>
            <a:spcBef>
              <a:spcPct val="0"/>
            </a:spcBef>
            <a:spcAft>
              <a:spcPct val="35000"/>
            </a:spcAft>
            <a:buNone/>
          </a:pPr>
          <a:r>
            <a:rPr lang="en-GB" sz="1300" b="0" i="0" u="none" kern="1200" dirty="0">
              <a:latin typeface="Century Gothic" panose="020B0502020202020204" pitchFamily="34" charset="0"/>
            </a:rPr>
            <a:t>One of my main challenges I faced was the implementation of my ticket limitation for each screening. I made the decision to work out total tickets for each screening in an array instead of a database, as it wouldn’t involve any further back-end involvement. In doing so, I quickly found that the logic behind doing this would include multiple nested if-statements and loops, in which I easily lost track of where I was, and spent a long time debugging to find out where I went wrong.</a:t>
          </a:r>
          <a:endParaRPr lang="en-GB" sz="1300" b="0" kern="1200" dirty="0">
            <a:latin typeface="Century Gothic" panose="020B0502020202020204" pitchFamily="34" charset="0"/>
          </a:endParaRPr>
        </a:p>
        <a:p>
          <a:pPr marL="0" lvl="0" indent="0" algn="l" defTabSz="577850">
            <a:lnSpc>
              <a:spcPct val="90000"/>
            </a:lnSpc>
            <a:spcBef>
              <a:spcPct val="0"/>
            </a:spcBef>
            <a:spcAft>
              <a:spcPct val="35000"/>
            </a:spcAft>
            <a:buNone/>
          </a:pPr>
          <a:r>
            <a:rPr lang="en-GB" sz="1300" b="0" i="0" u="none" kern="1200" dirty="0">
              <a:latin typeface="Century Gothic" panose="020B0502020202020204" pitchFamily="34" charset="0"/>
            </a:rPr>
            <a:t>Another challenge I faced was implementing the reply functionality for each forum message. I had to try to reverse-engineer an HTML page element by looking through hundreds of lines of properties to find a way to reference other elements relative to one I was looking at.</a:t>
          </a:r>
          <a:endParaRPr lang="en-GB" sz="1300" b="0" kern="1200" dirty="0">
            <a:latin typeface="Century Gothic" panose="020B0502020202020204" pitchFamily="34" charset="0"/>
          </a:endParaRPr>
        </a:p>
        <a:p>
          <a:pPr marL="0" lvl="0" indent="0" algn="l" defTabSz="577850">
            <a:lnSpc>
              <a:spcPct val="90000"/>
            </a:lnSpc>
            <a:spcBef>
              <a:spcPct val="0"/>
            </a:spcBef>
            <a:spcAft>
              <a:spcPct val="35000"/>
            </a:spcAft>
            <a:buNone/>
          </a:pPr>
          <a:endParaRPr lang="en-US" sz="1200" kern="1200" dirty="0"/>
        </a:p>
      </dsp:txBody>
      <dsp:txXfrm>
        <a:off x="150445" y="151922"/>
        <a:ext cx="5952831" cy="2780995"/>
      </dsp:txXfrm>
    </dsp:sp>
    <dsp:sp modelId="{1B332C3D-6013-41A2-8E0B-1D198A65DFBE}">
      <dsp:nvSpPr>
        <dsp:cNvPr id="0" name=""/>
        <dsp:cNvSpPr/>
      </dsp:nvSpPr>
      <dsp:spPr>
        <a:xfrm>
          <a:off x="0" y="3093670"/>
          <a:ext cx="6253721" cy="2144025"/>
        </a:xfrm>
        <a:prstGeom prst="roundRect">
          <a:avLst/>
        </a:prstGeom>
        <a:solidFill>
          <a:srgbClr val="B5035C">
            <a:alpha val="29804"/>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b="0" i="0" u="none" kern="1200" dirty="0">
              <a:latin typeface="Century Gothic" panose="020B0502020202020204" pitchFamily="34" charset="0"/>
            </a:rPr>
            <a:t>What am I proud of?</a:t>
          </a:r>
          <a:endParaRPr lang="en-GB" sz="1300" b="0" kern="1200" dirty="0">
            <a:latin typeface="Century Gothic" panose="020B0502020202020204" pitchFamily="34" charset="0"/>
          </a:endParaRPr>
        </a:p>
        <a:p>
          <a:pPr marL="0" lvl="0" indent="0" algn="l" defTabSz="577850">
            <a:lnSpc>
              <a:spcPct val="90000"/>
            </a:lnSpc>
            <a:spcBef>
              <a:spcPct val="0"/>
            </a:spcBef>
            <a:spcAft>
              <a:spcPct val="35000"/>
            </a:spcAft>
            <a:buNone/>
          </a:pPr>
          <a:r>
            <a:rPr lang="en-GB" sz="1300" b="0" i="0" u="none" kern="1200" dirty="0">
              <a:latin typeface="Century Gothic" panose="020B0502020202020204" pitchFamily="34" charset="0"/>
            </a:rPr>
            <a:t>I’m proud of my dedication and commitment to every challenge I faced. I’d be able to use problem solving to debug my work, then understand exactly why it went wrong. Having this understanding of how each component worked helped me work more efficiently, and with less chance of creating bugs further down the line</a:t>
          </a:r>
          <a:r>
            <a:rPr lang="en-GB" sz="500" b="0" i="0" u="none" kern="1200" dirty="0"/>
            <a:t>.</a:t>
          </a:r>
          <a:endParaRPr lang="en-GB" sz="500" b="0" kern="1200" dirty="0"/>
        </a:p>
        <a:p>
          <a:pPr marL="0" lvl="0" indent="0" algn="l" defTabSz="577850">
            <a:lnSpc>
              <a:spcPct val="90000"/>
            </a:lnSpc>
            <a:spcBef>
              <a:spcPct val="0"/>
            </a:spcBef>
            <a:spcAft>
              <a:spcPct val="35000"/>
            </a:spcAft>
            <a:buNone/>
          </a:pPr>
          <a:endParaRPr lang="en-US" sz="500" kern="1200" dirty="0"/>
        </a:p>
      </dsp:txBody>
      <dsp:txXfrm>
        <a:off x="104663" y="3198333"/>
        <a:ext cx="6044395" cy="193469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3535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13707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29959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86535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030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77760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53328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7247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03865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74795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849712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13017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46834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28013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0974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1851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9320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12902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51706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53524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5392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054912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065785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71470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3CADBD16-5BFB-4D9F-9646-C75D1B53BBB6}" type="datetimeFigureOut">
              <a:rPr lang="en-US" smtClean="0"/>
              <a:pPr/>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072765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867142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42182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30338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89339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019371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95767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09051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41050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68010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5375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43073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4265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9/15/2022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528286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9/15/2022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968467374"/>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33" r:id="rId6"/>
    <p:sldLayoutId id="2147483829" r:id="rId7"/>
    <p:sldLayoutId id="2147483830" r:id="rId8"/>
    <p:sldLayoutId id="2147483831" r:id="rId9"/>
    <p:sldLayoutId id="2147483832" r:id="rId10"/>
    <p:sldLayoutId id="2147483834"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70663242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CADBD16-5BFB-4D9F-9646-C75D1B53BBB6}" type="datetimeFigureOut">
              <a:rPr lang="en-US" smtClean="0"/>
              <a:pPr/>
              <a:t>9/15/2022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818244509"/>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6.svg"/><Relationship Id="rId2" Type="http://schemas.openxmlformats.org/officeDocument/2006/relationships/image" Target="../media/image22.jpg"/><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image" Target="../media/image25.png"/><Relationship Id="rId5" Type="http://schemas.openxmlformats.org/officeDocument/2006/relationships/diagramQuickStyle" Target="../diagrams/quickStyle2.xml"/><Relationship Id="rId10" Type="http://schemas.microsoft.com/office/2007/relationships/hdphoto" Target="../media/hdphoto1.wdp"/><Relationship Id="rId4" Type="http://schemas.openxmlformats.org/officeDocument/2006/relationships/diagramLayout" Target="../diagrams/layout2.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7.jpg"/><Relationship Id="rId1" Type="http://schemas.openxmlformats.org/officeDocument/2006/relationships/slideLayout" Target="../slideLayouts/slideLayout13.xml"/><Relationship Id="rId6" Type="http://schemas.openxmlformats.org/officeDocument/2006/relationships/diagramColors" Target="../diagrams/colors3.xml"/><Relationship Id="rId11" Type="http://schemas.openxmlformats.org/officeDocument/2006/relationships/image" Target="../media/image31.svg"/><Relationship Id="rId5" Type="http://schemas.openxmlformats.org/officeDocument/2006/relationships/diagramQuickStyle" Target="../diagrams/quickStyle3.xml"/><Relationship Id="rId10" Type="http://schemas.openxmlformats.org/officeDocument/2006/relationships/image" Target="../media/image30.png"/><Relationship Id="rId4" Type="http://schemas.openxmlformats.org/officeDocument/2006/relationships/diagramLayout" Target="../diagrams/layout3.xml"/><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hyperlink" Target="https://www.hippopx.com/en/red-carpet-background-illustration-movies-dark-red-movie-theatre-315124" TargetMode="External"/><Relationship Id="rId2" Type="http://schemas.openxmlformats.org/officeDocument/2006/relationships/image" Target="../media/image32.jp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reativity103.com/collections/Lightfantastic/slides/abstract_lighting_effect.html" TargetMode="External"/><Relationship Id="rId7" Type="http://schemas.openxmlformats.org/officeDocument/2006/relationships/diagramColors" Target="../diagrams/colors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FD57F13B-6973-4CE9-92F3-5EC476E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3D circle art">
            <a:extLst>
              <a:ext uri="{FF2B5EF4-FFF2-40B4-BE49-F238E27FC236}">
                <a16:creationId xmlns:a16="http://schemas.microsoft.com/office/drawing/2014/main" id="{D95E20F7-9336-4E7F-F259-AF678D9E3152}"/>
              </a:ext>
            </a:extLst>
          </p:cNvPr>
          <p:cNvPicPr>
            <a:picLocks noChangeAspect="1"/>
          </p:cNvPicPr>
          <p:nvPr/>
        </p:nvPicPr>
        <p:blipFill rotWithShape="1">
          <a:blip r:embed="rId2"/>
          <a:srcRect t="21319" b="10"/>
          <a:stretch/>
        </p:blipFill>
        <p:spPr>
          <a:xfrm>
            <a:off x="73172" y="11"/>
            <a:ext cx="12191979" cy="6857989"/>
          </a:xfrm>
          <a:prstGeom prst="rect">
            <a:avLst/>
          </a:prstGeom>
        </p:spPr>
      </p:pic>
      <p:pic>
        <p:nvPicPr>
          <p:cNvPr id="6" name="Picture 5">
            <a:extLst>
              <a:ext uri="{FF2B5EF4-FFF2-40B4-BE49-F238E27FC236}">
                <a16:creationId xmlns:a16="http://schemas.microsoft.com/office/drawing/2014/main" id="{B06EDD0A-F975-EAD0-552C-ADD691F28266}"/>
              </a:ext>
            </a:extLst>
          </p:cNvPr>
          <p:cNvPicPr>
            <a:picLocks noChangeAspect="1"/>
          </p:cNvPicPr>
          <p:nvPr/>
        </p:nvPicPr>
        <p:blipFill rotWithShape="1">
          <a:blip r:embed="rId3">
            <a:extLst>
              <a:ext uri="{28A0092B-C50C-407E-A947-70E740481C1C}">
                <a14:useLocalDpi xmlns:a14="http://schemas.microsoft.com/office/drawing/2010/main" val="0"/>
              </a:ext>
            </a:extLst>
          </a:blip>
          <a:srcRect l="24377" t="13935" r="18528" b="7360"/>
          <a:stretch/>
        </p:blipFill>
        <p:spPr>
          <a:xfrm>
            <a:off x="4269213" y="653144"/>
            <a:ext cx="3797867" cy="3749040"/>
          </a:xfrm>
          <a:prstGeom prst="ellipse">
            <a:avLst/>
          </a:prstGeom>
          <a:ln>
            <a:noFill/>
          </a:ln>
          <a:effectLst>
            <a:softEdge rad="112500"/>
          </a:effectLst>
        </p:spPr>
      </p:pic>
    </p:spTree>
    <p:extLst>
      <p:ext uri="{BB962C8B-B14F-4D97-AF65-F5344CB8AC3E}">
        <p14:creationId xmlns:p14="http://schemas.microsoft.com/office/powerpoint/2010/main" val="707866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36" name="Straight Connector 3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2" name="Oval 4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4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2" name="Straight Connector 5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0" name="Straight Connector 5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5197483-FBEA-090C-6078-B032407D12FC}"/>
              </a:ext>
            </a:extLst>
          </p:cNvPr>
          <p:cNvSpPr>
            <a:spLocks noGrp="1"/>
          </p:cNvSpPr>
          <p:nvPr>
            <p:ph type="title"/>
          </p:nvPr>
        </p:nvSpPr>
        <p:spPr>
          <a:xfrm>
            <a:off x="630936" y="495992"/>
            <a:ext cx="4195140" cy="5638831"/>
          </a:xfrm>
          <a:noFill/>
        </p:spPr>
        <p:txBody>
          <a:bodyPr anchor="ctr">
            <a:normAutofit/>
          </a:bodyPr>
          <a:lstStyle/>
          <a:p>
            <a:r>
              <a:rPr lang="en-GB" sz="4800" dirty="0">
                <a:latin typeface="Century Gothic" panose="020B0502020202020204" pitchFamily="34" charset="0"/>
              </a:rPr>
              <a:t>BACKEND</a:t>
            </a:r>
          </a:p>
        </p:txBody>
      </p:sp>
      <p:graphicFrame>
        <p:nvGraphicFramePr>
          <p:cNvPr id="26" name="Content Placeholder 2">
            <a:extLst>
              <a:ext uri="{FF2B5EF4-FFF2-40B4-BE49-F238E27FC236}">
                <a16:creationId xmlns:a16="http://schemas.microsoft.com/office/drawing/2014/main" id="{0FF075A5-8CA5-0C5A-5856-DF97C13DA3AC}"/>
              </a:ext>
            </a:extLst>
          </p:cNvPr>
          <p:cNvGraphicFramePr>
            <a:graphicFrameLocks noGrp="1"/>
          </p:cNvGraphicFramePr>
          <p:nvPr>
            <p:ph idx="1"/>
            <p:extLst>
              <p:ext uri="{D42A27DB-BD31-4B8C-83A1-F6EECF244321}">
                <p14:modId xmlns:p14="http://schemas.microsoft.com/office/powerpoint/2010/main" val="1013961285"/>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a:extLst>
              <a:ext uri="{FF2B5EF4-FFF2-40B4-BE49-F238E27FC236}">
                <a16:creationId xmlns:a16="http://schemas.microsoft.com/office/drawing/2014/main" id="{11A8EEFD-805D-6DB7-A9CC-2C0C598A93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6974" y="935245"/>
            <a:ext cx="3016990" cy="172791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E7384E9E-484F-F4E3-B202-E440F8821ACE}"/>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629144" y="4284247"/>
            <a:ext cx="1306394" cy="1306394"/>
          </a:xfrm>
          <a:prstGeom prst="rect">
            <a:avLst/>
          </a:prstGeom>
          <a:noFill/>
          <a:extLst>
            <a:ext uri="{909E8E84-426E-40DD-AFC4-6F175D3DCCD1}">
              <a14:hiddenFill xmlns:a14="http://schemas.microsoft.com/office/drawing/2010/main">
                <a:solidFill>
                  <a:srgbClr val="FFFFFF"/>
                </a:solidFill>
              </a14:hiddenFill>
            </a:ext>
          </a:extLst>
        </p:spPr>
      </p:pic>
      <p:pic>
        <p:nvPicPr>
          <p:cNvPr id="48" name="Graphic 47" descr="Group brainstorm with solid fill">
            <a:extLst>
              <a:ext uri="{FF2B5EF4-FFF2-40B4-BE49-F238E27FC236}">
                <a16:creationId xmlns:a16="http://schemas.microsoft.com/office/drawing/2014/main" id="{D019FC48-A826-3854-14F0-ED37537A8D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52658" y="2696837"/>
            <a:ext cx="1306395" cy="1306395"/>
          </a:xfrm>
          <a:prstGeom prst="rect">
            <a:avLst/>
          </a:prstGeom>
        </p:spPr>
      </p:pic>
    </p:spTree>
    <p:extLst>
      <p:ext uri="{BB962C8B-B14F-4D97-AF65-F5344CB8AC3E}">
        <p14:creationId xmlns:p14="http://schemas.microsoft.com/office/powerpoint/2010/main" val="280673522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36" name="Straight Connector 3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2" name="Oval 4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4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2" name="Straight Connector 5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0" name="Straight Connector 5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5197483-FBEA-090C-6078-B032407D12FC}"/>
              </a:ext>
            </a:extLst>
          </p:cNvPr>
          <p:cNvSpPr>
            <a:spLocks noGrp="1"/>
          </p:cNvSpPr>
          <p:nvPr>
            <p:ph type="title"/>
          </p:nvPr>
        </p:nvSpPr>
        <p:spPr>
          <a:xfrm>
            <a:off x="630936" y="495992"/>
            <a:ext cx="4195140" cy="5638831"/>
          </a:xfrm>
          <a:noFill/>
        </p:spPr>
        <p:txBody>
          <a:bodyPr anchor="ctr">
            <a:normAutofit/>
          </a:bodyPr>
          <a:lstStyle/>
          <a:p>
            <a:r>
              <a:rPr lang="en-GB" sz="4800" dirty="0">
                <a:latin typeface="Century Gothic" panose="020B0502020202020204" pitchFamily="34" charset="0"/>
              </a:rPr>
              <a:t>BACKEND</a:t>
            </a:r>
          </a:p>
        </p:txBody>
      </p:sp>
      <p:graphicFrame>
        <p:nvGraphicFramePr>
          <p:cNvPr id="26" name="Content Placeholder 2">
            <a:extLst>
              <a:ext uri="{FF2B5EF4-FFF2-40B4-BE49-F238E27FC236}">
                <a16:creationId xmlns:a16="http://schemas.microsoft.com/office/drawing/2014/main" id="{0FF075A5-8CA5-0C5A-5856-DF97C13DA3AC}"/>
              </a:ext>
            </a:extLst>
          </p:cNvPr>
          <p:cNvGraphicFramePr>
            <a:graphicFrameLocks noGrp="1"/>
          </p:cNvGraphicFramePr>
          <p:nvPr>
            <p:ph idx="1"/>
            <p:extLst>
              <p:ext uri="{D42A27DB-BD31-4B8C-83A1-F6EECF244321}">
                <p14:modId xmlns:p14="http://schemas.microsoft.com/office/powerpoint/2010/main" val="2617472725"/>
              </p:ext>
            </p:extLst>
          </p:nvPr>
        </p:nvGraphicFramePr>
        <p:xfrm>
          <a:off x="4915947" y="683582"/>
          <a:ext cx="6253722" cy="5239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descr="Aspiration with solid fill">
            <a:extLst>
              <a:ext uri="{FF2B5EF4-FFF2-40B4-BE49-F238E27FC236}">
                <a16:creationId xmlns:a16="http://schemas.microsoft.com/office/drawing/2014/main" id="{DD33FEC7-4FE2-37B0-B24C-4BA51EA130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99411" y="1589303"/>
            <a:ext cx="1212468" cy="1212468"/>
          </a:xfrm>
          <a:prstGeom prst="rect">
            <a:avLst/>
          </a:prstGeom>
        </p:spPr>
      </p:pic>
      <p:pic>
        <p:nvPicPr>
          <p:cNvPr id="6" name="Graphic 5" descr="Hero Male with solid fill">
            <a:extLst>
              <a:ext uri="{FF2B5EF4-FFF2-40B4-BE49-F238E27FC236}">
                <a16:creationId xmlns:a16="http://schemas.microsoft.com/office/drawing/2014/main" id="{D8ADC099-57E8-A322-9475-36ED891839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10017" y="4244512"/>
            <a:ext cx="1101862" cy="1101862"/>
          </a:xfrm>
          <a:prstGeom prst="rect">
            <a:avLst/>
          </a:prstGeom>
        </p:spPr>
      </p:pic>
    </p:spTree>
    <p:extLst>
      <p:ext uri="{BB962C8B-B14F-4D97-AF65-F5344CB8AC3E}">
        <p14:creationId xmlns:p14="http://schemas.microsoft.com/office/powerpoint/2010/main" val="32146814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30E0-A68B-7B66-FE80-F23A56766757}"/>
              </a:ext>
            </a:extLst>
          </p:cNvPr>
          <p:cNvSpPr>
            <a:spLocks noGrp="1"/>
          </p:cNvSpPr>
          <p:nvPr>
            <p:ph type="title"/>
          </p:nvPr>
        </p:nvSpPr>
        <p:spPr>
          <a:xfrm>
            <a:off x="1295400" y="403768"/>
            <a:ext cx="10515600" cy="1325563"/>
          </a:xfrm>
        </p:spPr>
        <p:txBody>
          <a:bodyPr>
            <a:normAutofit/>
          </a:bodyPr>
          <a:lstStyle/>
          <a:p>
            <a:pPr algn="r"/>
            <a:r>
              <a:rPr lang="en-GB" sz="2800" b="0" i="0" u="none" strike="noStrike" dirty="0">
                <a:solidFill>
                  <a:schemeClr val="bg1"/>
                </a:solidFill>
                <a:effectLst/>
                <a:latin typeface="Century Gothic" panose="020B0502020202020204" pitchFamily="34" charset="0"/>
              </a:rPr>
              <a:t>CREATION OF QA CINEMAS BRAND</a:t>
            </a:r>
            <a:br>
              <a:rPr lang="en-GB" sz="2000" b="0" i="0" u="none" strike="noStrike" dirty="0">
                <a:solidFill>
                  <a:schemeClr val="bg1"/>
                </a:solidFill>
                <a:effectLst/>
                <a:latin typeface="Century Gothic" panose="020B0502020202020204" pitchFamily="34" charset="0"/>
              </a:rPr>
            </a:br>
            <a:r>
              <a:rPr lang="en-GB" sz="2400" b="0" i="0" u="none" strike="noStrike" dirty="0">
                <a:solidFill>
                  <a:schemeClr val="bg1"/>
                </a:solidFill>
                <a:effectLst/>
                <a:latin typeface="Century Gothic" panose="020B0502020202020204" pitchFamily="34" charset="0"/>
              </a:rPr>
              <a:t>Initial research phase</a:t>
            </a:r>
            <a:endParaRPr lang="en-GB" sz="4800" dirty="0">
              <a:solidFill>
                <a:schemeClr val="bg1"/>
              </a:solidFill>
              <a:latin typeface="Century Gothic" panose="020B0502020202020204" pitchFamily="34" charset="0"/>
            </a:endParaRPr>
          </a:p>
        </p:txBody>
      </p:sp>
      <p:sp>
        <p:nvSpPr>
          <p:cNvPr id="3" name="Content Placeholder 2">
            <a:extLst>
              <a:ext uri="{FF2B5EF4-FFF2-40B4-BE49-F238E27FC236}">
                <a16:creationId xmlns:a16="http://schemas.microsoft.com/office/drawing/2014/main" id="{75E41CEA-A4B9-8E07-46BF-AB0980D248BF}"/>
              </a:ext>
            </a:extLst>
          </p:cNvPr>
          <p:cNvSpPr>
            <a:spLocks noGrp="1"/>
          </p:cNvSpPr>
          <p:nvPr>
            <p:ph idx="1"/>
          </p:nvPr>
        </p:nvSpPr>
        <p:spPr>
          <a:xfrm>
            <a:off x="8361362" y="1855015"/>
            <a:ext cx="3449638" cy="3147971"/>
          </a:xfrm>
          <a:solidFill>
            <a:srgbClr val="A5A5A5">
              <a:alpha val="25098"/>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anchor="t"/>
          <a:lstStyle/>
          <a:p>
            <a:pPr marL="0" indent="0" rtl="0">
              <a:spcBef>
                <a:spcPts val="0"/>
              </a:spcBef>
              <a:spcAft>
                <a:spcPts val="0"/>
              </a:spcAft>
              <a:buNone/>
            </a:pPr>
            <a:r>
              <a:rPr lang="en-GB" sz="2400" b="0" i="0" u="none" strike="noStrike" dirty="0">
                <a:solidFill>
                  <a:schemeClr val="bg1"/>
                </a:solidFill>
                <a:effectLst/>
                <a:latin typeface="Century Gothic" panose="020B0502020202020204" pitchFamily="34" charset="0"/>
              </a:rPr>
              <a:t>Cinema branding</a:t>
            </a:r>
            <a:endParaRPr lang="en-GB" sz="3600" b="0" dirty="0">
              <a:solidFill>
                <a:schemeClr val="bg1"/>
              </a:solidFill>
              <a:effectLst/>
              <a:latin typeface="Century Gothic" panose="020B0502020202020204" pitchFamily="34" charset="0"/>
            </a:endParaRPr>
          </a:p>
          <a:p>
            <a:pPr rtl="0" fontAlgn="base">
              <a:spcBef>
                <a:spcPts val="0"/>
              </a:spcBef>
              <a:spcAft>
                <a:spcPts val="0"/>
              </a:spcAft>
              <a:buFont typeface="Arial" panose="020B0604020202020204" pitchFamily="34" charset="0"/>
              <a:buChar char="•"/>
            </a:pPr>
            <a:r>
              <a:rPr lang="en-GB" sz="2400" b="0" i="0" u="none" strike="noStrike" dirty="0">
                <a:solidFill>
                  <a:schemeClr val="bg1"/>
                </a:solidFill>
                <a:effectLst/>
                <a:latin typeface="Century Gothic" panose="020B0502020202020204" pitchFamily="34" charset="0"/>
              </a:rPr>
              <a:t>Generally dark colour theme</a:t>
            </a:r>
          </a:p>
          <a:p>
            <a:pPr rtl="0" fontAlgn="base">
              <a:spcBef>
                <a:spcPts val="0"/>
              </a:spcBef>
              <a:spcAft>
                <a:spcPts val="0"/>
              </a:spcAft>
              <a:buFont typeface="Arial" panose="020B0604020202020204" pitchFamily="34" charset="0"/>
              <a:buChar char="•"/>
            </a:pPr>
            <a:r>
              <a:rPr lang="en-GB" sz="2400" b="0" i="0" u="none" strike="noStrike" dirty="0">
                <a:solidFill>
                  <a:schemeClr val="bg1"/>
                </a:solidFill>
                <a:effectLst/>
                <a:latin typeface="Century Gothic" panose="020B0502020202020204" pitchFamily="34" charset="0"/>
              </a:rPr>
              <a:t>Bold font</a:t>
            </a:r>
          </a:p>
          <a:p>
            <a:pPr marL="0" indent="0" rtl="0">
              <a:spcBef>
                <a:spcPts val="0"/>
              </a:spcBef>
              <a:spcAft>
                <a:spcPts val="0"/>
              </a:spcAft>
              <a:buNone/>
            </a:pPr>
            <a:br>
              <a:rPr lang="en-GB" sz="3600" b="0" dirty="0">
                <a:solidFill>
                  <a:schemeClr val="bg1"/>
                </a:solidFill>
                <a:effectLst/>
                <a:latin typeface="Century Gothic" panose="020B0502020202020204" pitchFamily="34" charset="0"/>
              </a:rPr>
            </a:br>
            <a:r>
              <a:rPr lang="en-GB" sz="2400" b="0" i="0" u="none" strike="noStrike" dirty="0">
                <a:solidFill>
                  <a:schemeClr val="bg1"/>
                </a:solidFill>
                <a:effectLst/>
                <a:latin typeface="Century Gothic" panose="020B0502020202020204" pitchFamily="34" charset="0"/>
              </a:rPr>
              <a:t>Cinema Websites</a:t>
            </a:r>
          </a:p>
          <a:p>
            <a:pPr fontAlgn="base">
              <a:spcBef>
                <a:spcPts val="0"/>
              </a:spcBef>
            </a:pPr>
            <a:r>
              <a:rPr lang="en-GB" sz="2400" dirty="0">
                <a:solidFill>
                  <a:schemeClr val="bg1"/>
                </a:solidFill>
                <a:latin typeface="Century Gothic" panose="020B0502020202020204" pitchFamily="34" charset="0"/>
              </a:rPr>
              <a:t>Minimal design</a:t>
            </a:r>
          </a:p>
          <a:p>
            <a:pPr fontAlgn="base">
              <a:spcBef>
                <a:spcPts val="0"/>
              </a:spcBef>
            </a:pPr>
            <a:r>
              <a:rPr lang="en-GB" sz="2400" b="0" i="0" u="none" strike="noStrike" dirty="0">
                <a:solidFill>
                  <a:schemeClr val="bg1"/>
                </a:solidFill>
                <a:effectLst/>
                <a:latin typeface="Century Gothic" panose="020B0502020202020204" pitchFamily="34" charset="0"/>
              </a:rPr>
              <a:t>Easy navigation</a:t>
            </a:r>
          </a:p>
          <a:p>
            <a:endParaRPr lang="en-GB" dirty="0"/>
          </a:p>
        </p:txBody>
      </p:sp>
      <p:pic>
        <p:nvPicPr>
          <p:cNvPr id="10244" name="Picture 4">
            <a:extLst>
              <a:ext uri="{FF2B5EF4-FFF2-40B4-BE49-F238E27FC236}">
                <a16:creationId xmlns:a16="http://schemas.microsoft.com/office/drawing/2014/main" id="{3AF679F3-5F3A-F2D7-1C68-A1870D302C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09" b="28915"/>
          <a:stretch/>
        </p:blipFill>
        <p:spPr bwMode="auto">
          <a:xfrm>
            <a:off x="76200" y="145758"/>
            <a:ext cx="6032500" cy="243367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32E1CA9A-23BE-3580-7F4F-811CC87E0A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0412" y="1825625"/>
            <a:ext cx="5430838" cy="274746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D84E38C4-A06F-BFA4-70C9-4908E78388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4001294"/>
            <a:ext cx="4473575" cy="254187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379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useBgFill="1">
        <p:nvSpPr>
          <p:cNvPr id="11286" name="Rectangle 11285">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17179F-D042-F196-B992-738FEDB03280}"/>
              </a:ext>
            </a:extLst>
          </p:cNvPr>
          <p:cNvSpPr>
            <a:spLocks noGrp="1"/>
          </p:cNvSpPr>
          <p:nvPr>
            <p:ph type="title"/>
          </p:nvPr>
        </p:nvSpPr>
        <p:spPr>
          <a:xfrm>
            <a:off x="841248" y="4078835"/>
            <a:ext cx="10506456" cy="1279306"/>
          </a:xfrm>
          <a:solidFill>
            <a:srgbClr val="000000">
              <a:alpha val="40000"/>
            </a:srgbClr>
          </a:solidFill>
        </p:spPr>
        <p:txBody>
          <a:bodyPr vert="horz" lIns="91440" tIns="45720" rIns="91440" bIns="45720" rtlCol="0" anchor="ctr">
            <a:normAutofit/>
          </a:bodyPr>
          <a:lstStyle/>
          <a:p>
            <a:pPr algn="ctr"/>
            <a:r>
              <a:rPr lang="en-US" sz="4800" kern="1200" dirty="0">
                <a:solidFill>
                  <a:schemeClr val="bg1"/>
                </a:solidFill>
                <a:latin typeface="Century Gothic" panose="020B0502020202020204" pitchFamily="34" charset="0"/>
              </a:rPr>
              <a:t>PRODUCT OWNER VISION</a:t>
            </a:r>
          </a:p>
        </p:txBody>
      </p:sp>
      <p:sp>
        <p:nvSpPr>
          <p:cNvPr id="3" name="Content Placeholder 2">
            <a:extLst>
              <a:ext uri="{FF2B5EF4-FFF2-40B4-BE49-F238E27FC236}">
                <a16:creationId xmlns:a16="http://schemas.microsoft.com/office/drawing/2014/main" id="{AB3F8398-1B53-7D22-0429-1DF32FC6A599}"/>
              </a:ext>
            </a:extLst>
          </p:cNvPr>
          <p:cNvSpPr>
            <a:spLocks noGrp="1"/>
          </p:cNvSpPr>
          <p:nvPr>
            <p:ph idx="1"/>
          </p:nvPr>
        </p:nvSpPr>
        <p:spPr>
          <a:xfrm>
            <a:off x="841248" y="5571898"/>
            <a:ext cx="10506456" cy="550405"/>
          </a:xfrm>
        </p:spPr>
        <p:txBody>
          <a:bodyPr vert="horz" lIns="91440" tIns="45720" rIns="91440" bIns="45720" rtlCol="0">
            <a:normAutofit/>
          </a:bodyPr>
          <a:lstStyle/>
          <a:p>
            <a:pPr marL="0" indent="0" algn="ctr">
              <a:buNone/>
            </a:pPr>
            <a:r>
              <a:rPr lang="en-US" sz="2400" kern="1200" dirty="0">
                <a:solidFill>
                  <a:schemeClr val="bg1"/>
                </a:solidFill>
                <a:latin typeface="Century Gothic" panose="020B0502020202020204" pitchFamily="34" charset="0"/>
              </a:rPr>
              <a:t>Colour Scheme</a:t>
            </a:r>
          </a:p>
        </p:txBody>
      </p:sp>
      <p:pic>
        <p:nvPicPr>
          <p:cNvPr id="11266" name="Picture 2">
            <a:extLst>
              <a:ext uri="{FF2B5EF4-FFF2-40B4-BE49-F238E27FC236}">
                <a16:creationId xmlns:a16="http://schemas.microsoft.com/office/drawing/2014/main" id="{50B98C60-174F-5D28-7821-9F34A0B873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08"/>
          <a:stretch/>
        </p:blipFill>
        <p:spPr bwMode="auto">
          <a:xfrm>
            <a:off x="198742" y="177630"/>
            <a:ext cx="3802338" cy="178062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0D2BB3F1-B667-5F58-5BB0-31FF31BD52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76"/>
          <a:stretch/>
        </p:blipFill>
        <p:spPr bwMode="auto">
          <a:xfrm>
            <a:off x="4208848" y="177630"/>
            <a:ext cx="3802338" cy="178062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DC762B3A-FC61-EB8A-B3EF-F500826FE4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08"/>
          <a:stretch/>
        </p:blipFill>
        <p:spPr bwMode="auto">
          <a:xfrm>
            <a:off x="8184248" y="171715"/>
            <a:ext cx="3802338" cy="178062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D42EAA20-5595-3332-953A-6D49385687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42" r="-2" b="-2"/>
          <a:stretch/>
        </p:blipFill>
        <p:spPr bwMode="auto">
          <a:xfrm>
            <a:off x="198742" y="2119708"/>
            <a:ext cx="3802338" cy="178062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FD8BD294-1083-97C6-814F-A45E1FA760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42" r="-2" b="-2"/>
          <a:stretch/>
        </p:blipFill>
        <p:spPr bwMode="auto">
          <a:xfrm>
            <a:off x="4208848" y="2119708"/>
            <a:ext cx="3802338" cy="17806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B125A9A-AEB8-A86E-63CC-FF580252DB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41" r="4" b="4"/>
          <a:stretch/>
        </p:blipFill>
        <p:spPr bwMode="auto">
          <a:xfrm>
            <a:off x="8184248" y="2113793"/>
            <a:ext cx="3802338" cy="178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08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12C5-FC15-0E25-49BA-863271818102}"/>
              </a:ext>
            </a:extLst>
          </p:cNvPr>
          <p:cNvSpPr>
            <a:spLocks noGrp="1"/>
          </p:cNvSpPr>
          <p:nvPr>
            <p:ph type="title"/>
          </p:nvPr>
        </p:nvSpPr>
        <p:spPr/>
        <p:txBody>
          <a:bodyPr/>
          <a:lstStyle/>
          <a:p>
            <a:r>
              <a:rPr lang="en-GB" dirty="0">
                <a:solidFill>
                  <a:schemeClr val="bg1"/>
                </a:solidFill>
                <a:latin typeface="Century Gothic" panose="020B0502020202020204" pitchFamily="34" charset="0"/>
              </a:rPr>
              <a:t>PRODUCT OWNER VISION</a:t>
            </a:r>
          </a:p>
        </p:txBody>
      </p:sp>
      <p:sp>
        <p:nvSpPr>
          <p:cNvPr id="3" name="Content Placeholder 2">
            <a:extLst>
              <a:ext uri="{FF2B5EF4-FFF2-40B4-BE49-F238E27FC236}">
                <a16:creationId xmlns:a16="http://schemas.microsoft.com/office/drawing/2014/main" id="{8FF93C8E-6694-28CC-50A7-3313C0EB69BF}"/>
              </a:ext>
            </a:extLst>
          </p:cNvPr>
          <p:cNvSpPr>
            <a:spLocks noGrp="1"/>
          </p:cNvSpPr>
          <p:nvPr>
            <p:ph idx="1"/>
          </p:nvPr>
        </p:nvSpPr>
        <p:spPr>
          <a:xfrm>
            <a:off x="838200" y="3032805"/>
            <a:ext cx="2166257" cy="1936478"/>
          </a:xfrm>
          <a:solidFill>
            <a:srgbClr val="B5035C">
              <a:alpha val="36078"/>
            </a:srgbClr>
          </a:solidFill>
          <a:ln>
            <a:noFill/>
          </a:ln>
          <a:effectLst>
            <a:glow rad="228600">
              <a:schemeClr val="accent3">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rtl="0" fontAlgn="base">
              <a:spcBef>
                <a:spcPts val="0"/>
              </a:spcBef>
              <a:spcAft>
                <a:spcPts val="0"/>
              </a:spcAft>
              <a:buFont typeface="Arial" panose="020B0604020202020204" pitchFamily="34" charset="0"/>
              <a:buChar char="•"/>
            </a:pPr>
            <a:r>
              <a:rPr lang="en-GB" sz="1800" b="0" i="0" u="none" strike="noStrike" dirty="0">
                <a:solidFill>
                  <a:schemeClr val="bg1"/>
                </a:solidFill>
                <a:effectLst/>
                <a:latin typeface="Century Gothic" panose="020B0502020202020204" pitchFamily="34" charset="0"/>
              </a:rPr>
              <a:t>Consistent </a:t>
            </a:r>
          </a:p>
          <a:p>
            <a:pPr rtl="0" fontAlgn="base">
              <a:spcBef>
                <a:spcPts val="0"/>
              </a:spcBef>
              <a:spcAft>
                <a:spcPts val="1200"/>
              </a:spcAft>
              <a:buFont typeface="Arial" panose="020B0604020202020204" pitchFamily="34" charset="0"/>
              <a:buChar char="•"/>
            </a:pPr>
            <a:r>
              <a:rPr lang="en-GB" sz="1800" b="0" i="0" u="none" strike="noStrike" dirty="0">
                <a:solidFill>
                  <a:schemeClr val="bg1"/>
                </a:solidFill>
                <a:effectLst/>
                <a:latin typeface="Century Gothic" panose="020B0502020202020204" pitchFamily="34" charset="0"/>
              </a:rPr>
              <a:t>Cohesive </a:t>
            </a:r>
          </a:p>
          <a:p>
            <a:r>
              <a:rPr lang="en-GB" sz="1800" b="0" i="0" u="none" strike="noStrike" dirty="0">
                <a:solidFill>
                  <a:schemeClr val="bg1"/>
                </a:solidFill>
                <a:effectLst/>
                <a:latin typeface="Century Gothic" panose="020B0502020202020204" pitchFamily="34" charset="0"/>
              </a:rPr>
              <a:t>Minimalistic / clean </a:t>
            </a:r>
            <a:endParaRPr lang="en-GB" dirty="0">
              <a:solidFill>
                <a:schemeClr val="bg1"/>
              </a:solidFill>
              <a:latin typeface="Century Gothic" panose="020B0502020202020204" pitchFamily="34" charset="0"/>
            </a:endParaRPr>
          </a:p>
        </p:txBody>
      </p:sp>
      <p:pic>
        <p:nvPicPr>
          <p:cNvPr id="12290" name="Picture 2">
            <a:extLst>
              <a:ext uri="{FF2B5EF4-FFF2-40B4-BE49-F238E27FC236}">
                <a16:creationId xmlns:a16="http://schemas.microsoft.com/office/drawing/2014/main" id="{2074CDE5-AD02-74F3-4905-5D6E354A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425" y="1539376"/>
            <a:ext cx="8410575" cy="47720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94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12C5-FC15-0E25-49BA-863271818102}"/>
              </a:ext>
            </a:extLst>
          </p:cNvPr>
          <p:cNvSpPr>
            <a:spLocks noGrp="1"/>
          </p:cNvSpPr>
          <p:nvPr>
            <p:ph type="title"/>
          </p:nvPr>
        </p:nvSpPr>
        <p:spPr/>
        <p:txBody>
          <a:bodyPr/>
          <a:lstStyle/>
          <a:p>
            <a:r>
              <a:rPr lang="en-GB" dirty="0">
                <a:solidFill>
                  <a:schemeClr val="bg1"/>
                </a:solidFill>
                <a:latin typeface="Century Gothic" panose="020B0502020202020204" pitchFamily="34" charset="0"/>
              </a:rPr>
              <a:t>PRODUCT OWNER VISION</a:t>
            </a:r>
          </a:p>
        </p:txBody>
      </p:sp>
      <p:sp>
        <p:nvSpPr>
          <p:cNvPr id="3" name="Content Placeholder 2">
            <a:extLst>
              <a:ext uri="{FF2B5EF4-FFF2-40B4-BE49-F238E27FC236}">
                <a16:creationId xmlns:a16="http://schemas.microsoft.com/office/drawing/2014/main" id="{8FF93C8E-6694-28CC-50A7-3313C0EB69BF}"/>
              </a:ext>
            </a:extLst>
          </p:cNvPr>
          <p:cNvSpPr>
            <a:spLocks noGrp="1"/>
          </p:cNvSpPr>
          <p:nvPr>
            <p:ph idx="1"/>
          </p:nvPr>
        </p:nvSpPr>
        <p:spPr>
          <a:xfrm>
            <a:off x="838200" y="3032805"/>
            <a:ext cx="2166257" cy="1936478"/>
          </a:xfrm>
          <a:solidFill>
            <a:srgbClr val="B5035C">
              <a:alpha val="36078"/>
            </a:srgbClr>
          </a:solidFill>
          <a:ln>
            <a:noFill/>
          </a:ln>
          <a:effectLst>
            <a:glow rad="228600">
              <a:schemeClr val="accent3">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rtl="0" fontAlgn="base">
              <a:spcBef>
                <a:spcPts val="0"/>
              </a:spcBef>
              <a:spcAft>
                <a:spcPts val="0"/>
              </a:spcAft>
              <a:buFont typeface="Arial" panose="020B0604020202020204" pitchFamily="34" charset="0"/>
              <a:buChar char="•"/>
            </a:pPr>
            <a:r>
              <a:rPr lang="en-GB" sz="1800" b="0" i="0" u="none" strike="noStrike" dirty="0">
                <a:solidFill>
                  <a:schemeClr val="bg1"/>
                </a:solidFill>
                <a:effectLst/>
                <a:latin typeface="Century Gothic" panose="020B0502020202020204" pitchFamily="34" charset="0"/>
              </a:rPr>
              <a:t>Consistent </a:t>
            </a:r>
          </a:p>
          <a:p>
            <a:pPr rtl="0" fontAlgn="base">
              <a:spcBef>
                <a:spcPts val="0"/>
              </a:spcBef>
              <a:spcAft>
                <a:spcPts val="1200"/>
              </a:spcAft>
              <a:buFont typeface="Arial" panose="020B0604020202020204" pitchFamily="34" charset="0"/>
              <a:buChar char="•"/>
            </a:pPr>
            <a:r>
              <a:rPr lang="en-GB" sz="1800" b="0" i="0" u="none" strike="noStrike" dirty="0">
                <a:solidFill>
                  <a:schemeClr val="bg1"/>
                </a:solidFill>
                <a:effectLst/>
                <a:latin typeface="Century Gothic" panose="020B0502020202020204" pitchFamily="34" charset="0"/>
              </a:rPr>
              <a:t>Cohesive </a:t>
            </a:r>
          </a:p>
          <a:p>
            <a:r>
              <a:rPr lang="en-GB" sz="1800" b="0" i="0" u="none" strike="noStrike" dirty="0">
                <a:solidFill>
                  <a:schemeClr val="bg1"/>
                </a:solidFill>
                <a:effectLst/>
                <a:latin typeface="Century Gothic" panose="020B0502020202020204" pitchFamily="34" charset="0"/>
              </a:rPr>
              <a:t>Minimalistic / clean </a:t>
            </a:r>
            <a:endParaRPr lang="en-GB" dirty="0">
              <a:solidFill>
                <a:schemeClr val="bg1"/>
              </a:solidFill>
              <a:latin typeface="Century Gothic" panose="020B0502020202020204" pitchFamily="34" charset="0"/>
            </a:endParaRPr>
          </a:p>
        </p:txBody>
      </p:sp>
      <p:pic>
        <p:nvPicPr>
          <p:cNvPr id="13314" name="Picture 2">
            <a:extLst>
              <a:ext uri="{FF2B5EF4-FFF2-40B4-BE49-F238E27FC236}">
                <a16:creationId xmlns:a16="http://schemas.microsoft.com/office/drawing/2014/main" id="{D2704CBA-AACE-0025-35E4-56A9C65A01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8" t="10624" r="2032" b="2362"/>
          <a:stretch/>
        </p:blipFill>
        <p:spPr bwMode="auto">
          <a:xfrm>
            <a:off x="3455583" y="1528354"/>
            <a:ext cx="8139349" cy="47122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EBE8AD93-94A1-E0CE-77C2-ADED8038053C}"/>
              </a:ext>
            </a:extLst>
          </p:cNvPr>
          <p:cNvSpPr txBox="1">
            <a:spLocks/>
          </p:cNvSpPr>
          <p:nvPr/>
        </p:nvSpPr>
        <p:spPr>
          <a:xfrm>
            <a:off x="7824650" y="1394370"/>
            <a:ext cx="4080789" cy="592636"/>
          </a:xfrm>
          <a:prstGeom prst="rect">
            <a:avLst/>
          </a:prstGeom>
          <a:solidFill>
            <a:srgbClr val="0070C0">
              <a:alpha val="27843"/>
            </a:srgbClr>
          </a:solidFill>
          <a:ln w="12700" cap="flat" cmpd="sng" algn="ctr">
            <a:noFill/>
            <a:prstDash val="solid"/>
            <a:miter lim="800000"/>
          </a:ln>
          <a:effectLst>
            <a:glow rad="228600">
              <a:schemeClr val="accent3">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fontAlgn="base">
              <a:spcBef>
                <a:spcPts val="0"/>
              </a:spcBef>
              <a:buNone/>
            </a:pPr>
            <a:r>
              <a:rPr lang="en-GB" sz="1800" b="0" i="0" u="none" strike="noStrike" dirty="0">
                <a:solidFill>
                  <a:schemeClr val="bg1"/>
                </a:solidFill>
                <a:effectLst/>
                <a:latin typeface="Century Gothic" panose="020B0502020202020204" pitchFamily="34" charset="0"/>
              </a:rPr>
              <a:t>Figuring out main colours and font, building the rest of design based on that.</a:t>
            </a:r>
            <a:endParaRPr lang="en-GB"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264849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C584B11-5BA6-C535-F3E2-ACDAFC5AF770}"/>
              </a:ext>
            </a:extLst>
          </p:cNvPr>
          <p:cNvSpPr>
            <a:spLocks noGrp="1"/>
          </p:cNvSpPr>
          <p:nvPr>
            <p:ph type="title"/>
          </p:nvPr>
        </p:nvSpPr>
        <p:spPr>
          <a:xfrm>
            <a:off x="838200" y="365125"/>
            <a:ext cx="10515600" cy="1325563"/>
          </a:xfrm>
        </p:spPr>
        <p:txBody>
          <a:bodyPr>
            <a:normAutofit/>
          </a:bodyPr>
          <a:lstStyle/>
          <a:p>
            <a:pPr algn="ctr"/>
            <a:r>
              <a:rPr lang="en-GB" dirty="0">
                <a:solidFill>
                  <a:schemeClr val="bg1"/>
                </a:solidFill>
                <a:latin typeface="Century Gothic" panose="020B0502020202020204" pitchFamily="34" charset="0"/>
              </a:rPr>
              <a:t>REFLECTION</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0D44B37A-115C-58AA-0F68-8C906AA8E699}"/>
              </a:ext>
            </a:extLst>
          </p:cNvPr>
          <p:cNvSpPr>
            <a:spLocks noGrp="1"/>
          </p:cNvSpPr>
          <p:nvPr>
            <p:ph idx="1"/>
          </p:nvPr>
        </p:nvSpPr>
        <p:spPr>
          <a:xfrm>
            <a:off x="838200" y="1825625"/>
            <a:ext cx="10515600" cy="4351338"/>
          </a:xfrm>
          <a:solidFill>
            <a:schemeClr val="tx1">
              <a:alpha val="30196"/>
            </a:schemeClr>
          </a:solidFill>
          <a:effectLst>
            <a:softEdge rad="31750"/>
          </a:effectLst>
        </p:spPr>
        <p:txBody>
          <a:bodyPr anchor="ctr">
            <a:normAutofit/>
          </a:bodyPr>
          <a:lstStyle/>
          <a:p>
            <a:pPr marL="0" indent="0" algn="ctr">
              <a:buNone/>
            </a:pPr>
            <a:r>
              <a:rPr lang="en-GB" sz="2200" b="0" i="0" u="none" strike="noStrike" dirty="0">
                <a:solidFill>
                  <a:schemeClr val="bg1"/>
                </a:solidFill>
                <a:effectLst/>
                <a:latin typeface="Century Gothic" panose="020B0502020202020204" pitchFamily="34" charset="0"/>
              </a:rPr>
              <a:t> Firstly, I believe every member in this team has played their part to get the best possible outcome for this project.in addition we came across issues which allowed us to enhance our problem solving capability, learning to communicate more often as we was having issues with GitHub as members were not pushing  work more frequently and loss of time as we were resolving merge conflicts. We also had discussions about using </a:t>
            </a:r>
            <a:r>
              <a:rPr lang="en-GB" sz="2200" dirty="0">
                <a:solidFill>
                  <a:schemeClr val="bg1"/>
                </a:solidFill>
                <a:latin typeface="Century Gothic" panose="020B0502020202020204" pitchFamily="34" charset="0"/>
              </a:rPr>
              <a:t>J</a:t>
            </a:r>
            <a:r>
              <a:rPr lang="en-GB" sz="2200" b="0" i="0" u="none" strike="noStrike" dirty="0">
                <a:solidFill>
                  <a:schemeClr val="bg1"/>
                </a:solidFill>
                <a:effectLst/>
                <a:latin typeface="Century Gothic" panose="020B0502020202020204" pitchFamily="34" charset="0"/>
              </a:rPr>
              <a:t>ira ticket function effectively as members were doing the same tasks. After a brief period of mishaps we got more organized, the structure of the team start to show as the front end team started to mould their work to the project owners image. The backend team had challenging moments specially with testing all codes before deployment. Unfortunately we could not complete the booking seat feature. Overall we are extremely happy with the outcome of our project.   </a:t>
            </a:r>
            <a:endParaRPr lang="en-GB" sz="2200" dirty="0">
              <a:solidFill>
                <a:schemeClr val="bg1"/>
              </a:solidFill>
              <a:latin typeface="Century Gothic" panose="020B0502020202020204" pitchFamily="34" charset="0"/>
            </a:endParaRPr>
          </a:p>
        </p:txBody>
      </p:sp>
      <p:pic>
        <p:nvPicPr>
          <p:cNvPr id="7" name="Graphic 6" descr="Thought with solid fill">
            <a:extLst>
              <a:ext uri="{FF2B5EF4-FFF2-40B4-BE49-F238E27FC236}">
                <a16:creationId xmlns:a16="http://schemas.microsoft.com/office/drawing/2014/main" id="{6F82D200-C23C-B779-DEF0-E962C1C941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710" y="562769"/>
            <a:ext cx="1082040" cy="1082040"/>
          </a:xfrm>
          <a:prstGeom prst="rect">
            <a:avLst/>
          </a:prstGeom>
        </p:spPr>
      </p:pic>
      <p:pic>
        <p:nvPicPr>
          <p:cNvPr id="9" name="Graphic 8" descr="Person with idea with solid fill">
            <a:extLst>
              <a:ext uri="{FF2B5EF4-FFF2-40B4-BE49-F238E27FC236}">
                <a16:creationId xmlns:a16="http://schemas.microsoft.com/office/drawing/2014/main" id="{0112ECA6-9BC7-4D48-763F-FF9E30FCD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21889" y="5459400"/>
            <a:ext cx="1217561" cy="1217561"/>
          </a:xfrm>
          <a:prstGeom prst="rect">
            <a:avLst/>
          </a:prstGeom>
        </p:spPr>
      </p:pic>
    </p:spTree>
    <p:extLst>
      <p:ext uri="{BB962C8B-B14F-4D97-AF65-F5344CB8AC3E}">
        <p14:creationId xmlns:p14="http://schemas.microsoft.com/office/powerpoint/2010/main" val="3666824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3" descr="A picture containing outdoor object&#10;&#10;Description automatically generated">
            <a:extLst>
              <a:ext uri="{FF2B5EF4-FFF2-40B4-BE49-F238E27FC236}">
                <a16:creationId xmlns:a16="http://schemas.microsoft.com/office/drawing/2014/main" id="{02EBB449-FF5B-84C6-C40C-A665BCFAD85B}"/>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3478" b="12567"/>
          <a:stretch/>
        </p:blipFill>
        <p:spPr>
          <a:xfrm>
            <a:off x="20" y="1"/>
            <a:ext cx="12191980" cy="6857999"/>
          </a:xfrm>
          <a:prstGeom prst="rect">
            <a:avLst/>
          </a:prstGeom>
        </p:spPr>
      </p:pic>
      <p:sp>
        <p:nvSpPr>
          <p:cNvPr id="2" name="Title 1"/>
          <p:cNvSpPr>
            <a:spLocks noGrp="1"/>
          </p:cNvSpPr>
          <p:nvPr>
            <p:ph type="title"/>
          </p:nvPr>
        </p:nvSpPr>
        <p:spPr>
          <a:xfrm>
            <a:off x="838200" y="365125"/>
            <a:ext cx="10515600" cy="1325563"/>
          </a:xfrm>
        </p:spPr>
        <p:txBody>
          <a:bodyPr>
            <a:normAutofit/>
          </a:bodyPr>
          <a:lstStyle/>
          <a:p>
            <a:pPr algn="ctr"/>
            <a:r>
              <a:rPr lang="en-US" sz="5400" dirty="0">
                <a:solidFill>
                  <a:srgbClr val="FFFFFF"/>
                </a:solidFill>
                <a:latin typeface="Century Gothic" panose="020B0502020202020204" pitchFamily="34" charset="0"/>
                <a:cs typeface="Calibri Light"/>
              </a:rPr>
              <a:t>INTRODUCTION</a:t>
            </a:r>
          </a:p>
        </p:txBody>
      </p:sp>
      <p:sp>
        <p:nvSpPr>
          <p:cNvPr id="3" name="Subtitle 2"/>
          <p:cNvSpPr>
            <a:spLocks noGrp="1"/>
          </p:cNvSpPr>
          <p:nvPr>
            <p:ph idx="1"/>
          </p:nvPr>
        </p:nvSpPr>
        <p:spPr>
          <a:xfrm>
            <a:off x="838200" y="2004446"/>
            <a:ext cx="10515600" cy="4176897"/>
          </a:xfrm>
        </p:spPr>
        <p:txBody>
          <a:bodyPr vert="horz" lIns="91440" tIns="45720" rIns="91440" bIns="45720" rtlCol="0">
            <a:normAutofit/>
          </a:bodyPr>
          <a:lstStyle/>
          <a:p>
            <a:endParaRPr lang="en-US" sz="2200">
              <a:solidFill>
                <a:srgbClr val="FFFFFF"/>
              </a:solidFill>
              <a:cs typeface="Calibri"/>
            </a:endParaRPr>
          </a:p>
          <a:p>
            <a:pPr marL="0" indent="0">
              <a:buNone/>
            </a:pPr>
            <a:endParaRPr lang="en-US" sz="2200">
              <a:solidFill>
                <a:srgbClr val="FFFFFF"/>
              </a:solidFill>
              <a:cs typeface="Calibri"/>
            </a:endParaRPr>
          </a:p>
        </p:txBody>
      </p:sp>
      <p:graphicFrame>
        <p:nvGraphicFramePr>
          <p:cNvPr id="4" name="Content Placeholder 2">
            <a:extLst>
              <a:ext uri="{FF2B5EF4-FFF2-40B4-BE49-F238E27FC236}">
                <a16:creationId xmlns:a16="http://schemas.microsoft.com/office/drawing/2014/main" id="{3C77E24E-DEDE-A35F-6182-026756EE5343}"/>
              </a:ext>
            </a:extLst>
          </p:cNvPr>
          <p:cNvGraphicFramePr>
            <a:graphicFrameLocks/>
          </p:cNvGraphicFramePr>
          <p:nvPr>
            <p:extLst>
              <p:ext uri="{D42A27DB-BD31-4B8C-83A1-F6EECF244321}">
                <p14:modId xmlns:p14="http://schemas.microsoft.com/office/powerpoint/2010/main" val="29820685"/>
              </p:ext>
            </p:extLst>
          </p:nvPr>
        </p:nvGraphicFramePr>
        <p:xfrm>
          <a:off x="1143000" y="2186313"/>
          <a:ext cx="9906000" cy="356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936D04CF-7537-3E7A-0949-77CCC83DDC1F}"/>
              </a:ext>
            </a:extLst>
          </p:cNvPr>
          <p:cNvSpPr txBox="1"/>
          <p:nvPr/>
        </p:nvSpPr>
        <p:spPr>
          <a:xfrm>
            <a:off x="1845466" y="4092894"/>
            <a:ext cx="2029533" cy="369332"/>
          </a:xfrm>
          <a:prstGeom prst="rect">
            <a:avLst/>
          </a:prstGeom>
          <a:noFill/>
        </p:spPr>
        <p:txBody>
          <a:bodyPr wrap="square" rtlCol="0">
            <a:spAutoFit/>
          </a:bodyPr>
          <a:lstStyle/>
          <a:p>
            <a:r>
              <a:rPr lang="en-GB" dirty="0">
                <a:latin typeface="Century Gothic" panose="020B0502020202020204" pitchFamily="34" charset="0"/>
              </a:rPr>
              <a:t>Who are we?</a:t>
            </a:r>
          </a:p>
        </p:txBody>
      </p:sp>
      <p:sp>
        <p:nvSpPr>
          <p:cNvPr id="8" name="TextBox 7">
            <a:extLst>
              <a:ext uri="{FF2B5EF4-FFF2-40B4-BE49-F238E27FC236}">
                <a16:creationId xmlns:a16="http://schemas.microsoft.com/office/drawing/2014/main" id="{C8AECC14-70C9-71AE-3109-3929E259B42C}"/>
              </a:ext>
            </a:extLst>
          </p:cNvPr>
          <p:cNvSpPr txBox="1"/>
          <p:nvPr/>
        </p:nvSpPr>
        <p:spPr>
          <a:xfrm>
            <a:off x="4851274" y="4092894"/>
            <a:ext cx="2609848" cy="369332"/>
          </a:xfrm>
          <a:prstGeom prst="rect">
            <a:avLst/>
          </a:prstGeom>
          <a:noFill/>
        </p:spPr>
        <p:txBody>
          <a:bodyPr wrap="square" rtlCol="0">
            <a:spAutoFit/>
          </a:bodyPr>
          <a:lstStyle/>
          <a:p>
            <a:r>
              <a:rPr lang="en-GB" dirty="0">
                <a:latin typeface="Century Gothic" panose="020B0502020202020204" pitchFamily="34" charset="0"/>
              </a:rPr>
              <a:t>What have we done?</a:t>
            </a:r>
          </a:p>
        </p:txBody>
      </p:sp>
      <p:sp>
        <p:nvSpPr>
          <p:cNvPr id="10" name="TextBox 9">
            <a:extLst>
              <a:ext uri="{FF2B5EF4-FFF2-40B4-BE49-F238E27FC236}">
                <a16:creationId xmlns:a16="http://schemas.microsoft.com/office/drawing/2014/main" id="{72EEA352-307D-5164-AF49-F1BD3F396D02}"/>
              </a:ext>
            </a:extLst>
          </p:cNvPr>
          <p:cNvSpPr txBox="1"/>
          <p:nvPr/>
        </p:nvSpPr>
        <p:spPr>
          <a:xfrm>
            <a:off x="7795369" y="4092894"/>
            <a:ext cx="3419094" cy="369332"/>
          </a:xfrm>
          <a:prstGeom prst="rect">
            <a:avLst/>
          </a:prstGeom>
          <a:noFill/>
        </p:spPr>
        <p:txBody>
          <a:bodyPr wrap="square" rtlCol="0">
            <a:spAutoFit/>
          </a:bodyPr>
          <a:lstStyle/>
          <a:p>
            <a:r>
              <a:rPr lang="en-GB" dirty="0">
                <a:latin typeface="Century Gothic" panose="020B0502020202020204" pitchFamily="34" charset="0"/>
              </a:rPr>
              <a:t>How have we achieved this?</a:t>
            </a:r>
          </a:p>
        </p:txBody>
      </p:sp>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erial view of freeway in city">
            <a:extLst>
              <a:ext uri="{FF2B5EF4-FFF2-40B4-BE49-F238E27FC236}">
                <a16:creationId xmlns:a16="http://schemas.microsoft.com/office/drawing/2014/main" id="{4E100888-0566-1C08-70FC-EC7114A49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420" y="0"/>
            <a:ext cx="10522580" cy="6858000"/>
          </a:xfrm>
          <a:prstGeom prst="rect">
            <a:avLst/>
          </a:prstGeom>
        </p:spPr>
      </p:pic>
      <p:sp>
        <p:nvSpPr>
          <p:cNvPr id="51" name="Rectangle 4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itle 1">
            <a:extLst>
              <a:ext uri="{FF2B5EF4-FFF2-40B4-BE49-F238E27FC236}">
                <a16:creationId xmlns:a16="http://schemas.microsoft.com/office/drawing/2014/main" id="{4522807C-2593-732C-43A9-E94F2C9C3D2E}"/>
              </a:ext>
            </a:extLst>
          </p:cNvPr>
          <p:cNvSpPr>
            <a:spLocks noGrp="1"/>
          </p:cNvSpPr>
          <p:nvPr>
            <p:ph type="title"/>
          </p:nvPr>
        </p:nvSpPr>
        <p:spPr>
          <a:xfrm>
            <a:off x="371094" y="1161288"/>
            <a:ext cx="3438144" cy="1124712"/>
          </a:xfrm>
        </p:spPr>
        <p:txBody>
          <a:bodyPr anchor="b">
            <a:normAutofit/>
          </a:bodyPr>
          <a:lstStyle/>
          <a:p>
            <a:r>
              <a:rPr lang="en-US" dirty="0">
                <a:latin typeface="Century Gothic" panose="020B0502020202020204" pitchFamily="34" charset="0"/>
                <a:cs typeface="Calibri Light"/>
              </a:rPr>
              <a:t>CONCEPT</a:t>
            </a:r>
            <a:endParaRPr lang="en-US" dirty="0">
              <a:latin typeface="Century Gothic" panose="020B0502020202020204" pitchFamily="34" charset="0"/>
            </a:endParaRPr>
          </a:p>
        </p:txBody>
      </p:sp>
      <p:sp>
        <p:nvSpPr>
          <p:cNvPr id="52" name="Rectangle 4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Content Placeholder 8">
            <a:extLst>
              <a:ext uri="{FF2B5EF4-FFF2-40B4-BE49-F238E27FC236}">
                <a16:creationId xmlns:a16="http://schemas.microsoft.com/office/drawing/2014/main" id="{F6E29E46-CBE8-B5F3-48FC-41577C26F5CF}"/>
              </a:ext>
            </a:extLst>
          </p:cNvPr>
          <p:cNvSpPr>
            <a:spLocks noGrp="1"/>
          </p:cNvSpPr>
          <p:nvPr>
            <p:ph idx="1"/>
          </p:nvPr>
        </p:nvSpPr>
        <p:spPr>
          <a:xfrm>
            <a:off x="371094" y="2718054"/>
            <a:ext cx="5846826" cy="3355940"/>
          </a:xfrm>
        </p:spPr>
        <p:txBody>
          <a:bodyPr anchor="t">
            <a:normAutofit/>
          </a:bodyPr>
          <a:lstStyle/>
          <a:p>
            <a:r>
              <a:rPr lang="en-US" sz="2000" dirty="0">
                <a:latin typeface="Century Gothic" panose="020B0502020202020204" pitchFamily="34" charset="0"/>
                <a:ea typeface="+mn-lt"/>
                <a:cs typeface="+mn-lt"/>
              </a:rPr>
              <a:t>Planned our project on a Kanban board using Jira software</a:t>
            </a:r>
            <a:endParaRPr lang="en-US" sz="2000" dirty="0">
              <a:latin typeface="Century Gothic" panose="020B0502020202020204" pitchFamily="34" charset="0"/>
              <a:cs typeface="Calibri" panose="020F0502020204030204"/>
            </a:endParaRPr>
          </a:p>
          <a:p>
            <a:r>
              <a:rPr lang="en-US" sz="2000" dirty="0">
                <a:latin typeface="Century Gothic" panose="020B0502020202020204" pitchFamily="34" charset="0"/>
                <a:ea typeface="+mn-lt"/>
                <a:cs typeface="+mn-lt"/>
              </a:rPr>
              <a:t>Decided on a layout for our front-end</a:t>
            </a:r>
            <a:endParaRPr lang="en-US" sz="2000" dirty="0">
              <a:latin typeface="Century Gothic" panose="020B0502020202020204" pitchFamily="34" charset="0"/>
            </a:endParaRPr>
          </a:p>
          <a:p>
            <a:r>
              <a:rPr lang="en-US" sz="2000" dirty="0">
                <a:latin typeface="Century Gothic" panose="020B0502020202020204" pitchFamily="34" charset="0"/>
                <a:ea typeface="+mn-lt"/>
                <a:cs typeface="+mn-lt"/>
              </a:rPr>
              <a:t>Planned to use techniques and new technologies taught to us in prior learning, implementing them into our project</a:t>
            </a:r>
            <a:endParaRPr lang="en-US" sz="2000" dirty="0">
              <a:latin typeface="Century Gothic" panose="020B0502020202020204" pitchFamily="34" charset="0"/>
            </a:endParaRPr>
          </a:p>
          <a:p>
            <a:r>
              <a:rPr lang="en-US" sz="2000" dirty="0">
                <a:latin typeface="Century Gothic" panose="020B0502020202020204" pitchFamily="34" charset="0"/>
                <a:ea typeface="+mn-lt"/>
                <a:cs typeface="+mn-lt"/>
              </a:rPr>
              <a:t>Used the story points from our Jira board to prioritise</a:t>
            </a:r>
            <a:endParaRPr lang="en-US" sz="2000" dirty="0">
              <a:latin typeface="Century Gothic" panose="020B0502020202020204" pitchFamily="34" charset="0"/>
            </a:endParaRPr>
          </a:p>
          <a:p>
            <a:endParaRPr lang="en-US" sz="1700" dirty="0">
              <a:cs typeface="Calibri"/>
            </a:endParaRPr>
          </a:p>
        </p:txBody>
      </p:sp>
    </p:spTree>
    <p:extLst>
      <p:ext uri="{BB962C8B-B14F-4D97-AF65-F5344CB8AC3E}">
        <p14:creationId xmlns:p14="http://schemas.microsoft.com/office/powerpoint/2010/main" val="252972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64000">
              <a:srgbClr val="200A3D"/>
            </a:gs>
            <a:gs pos="38000">
              <a:schemeClr val="bg1"/>
            </a:gs>
            <a:gs pos="100000">
              <a:srgbClr val="F640A8"/>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7757-280D-C65C-9ADD-6A73574E2080}"/>
              </a:ext>
            </a:extLst>
          </p:cNvPr>
          <p:cNvSpPr>
            <a:spLocks noGrp="1"/>
          </p:cNvSpPr>
          <p:nvPr>
            <p:ph type="title"/>
          </p:nvPr>
        </p:nvSpPr>
        <p:spPr>
          <a:xfrm>
            <a:off x="5823799" y="-1331652"/>
            <a:ext cx="7406374" cy="2971801"/>
          </a:xfrm>
        </p:spPr>
        <p:txBody>
          <a:bodyPr vert="horz" lIns="91440" tIns="45720" rIns="91440" bIns="45720" rtlCol="0" anchor="b">
            <a:normAutofit/>
          </a:bodyPr>
          <a:lstStyle/>
          <a:p>
            <a:r>
              <a:rPr lang="en-US" sz="4800" dirty="0"/>
              <a:t>Sprint Plan</a:t>
            </a:r>
          </a:p>
        </p:txBody>
      </p:sp>
      <p:pic>
        <p:nvPicPr>
          <p:cNvPr id="4" name="Picture 3">
            <a:extLst>
              <a:ext uri="{FF2B5EF4-FFF2-40B4-BE49-F238E27FC236}">
                <a16:creationId xmlns:a16="http://schemas.microsoft.com/office/drawing/2014/main" id="{137B1C47-A035-ED31-4A9E-A9995A1E7ED9}"/>
              </a:ext>
            </a:extLst>
          </p:cNvPr>
          <p:cNvPicPr>
            <a:picLocks noChangeAspect="1"/>
          </p:cNvPicPr>
          <p:nvPr/>
        </p:nvPicPr>
        <p:blipFill>
          <a:blip r:embed="rId2"/>
          <a:stretch>
            <a:fillRect/>
          </a:stretch>
        </p:blipFill>
        <p:spPr>
          <a:xfrm>
            <a:off x="529947" y="1851420"/>
            <a:ext cx="9707891" cy="4781136"/>
          </a:xfrm>
          <a:prstGeom prst="rect">
            <a:avLst/>
          </a:prstGeom>
          <a:ln w="15875">
            <a:solidFill>
              <a:srgbClr val="FFFFFF">
                <a:alpha val="40000"/>
              </a:srgbClr>
            </a:solidFill>
          </a:ln>
          <a:effectLst>
            <a:innerShdw blurRad="57150" dist="38100" dir="14460000">
              <a:prstClr val="black">
                <a:alpha val="70000"/>
              </a:prstClr>
            </a:innerShdw>
          </a:effectLst>
        </p:spPr>
      </p:pic>
    </p:spTree>
    <p:extLst>
      <p:ext uri="{BB962C8B-B14F-4D97-AF65-F5344CB8AC3E}">
        <p14:creationId xmlns:p14="http://schemas.microsoft.com/office/powerpoint/2010/main" val="1822555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4000">
              <a:srgbClr val="200A3D"/>
            </a:gs>
            <a:gs pos="38000">
              <a:schemeClr val="bg1"/>
            </a:gs>
            <a:gs pos="100000">
              <a:srgbClr val="BD21C9">
                <a:alpha val="89000"/>
                <a:lumMod val="71000"/>
              </a:srgb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7757-280D-C65C-9ADD-6A73574E2080}"/>
              </a:ext>
            </a:extLst>
          </p:cNvPr>
          <p:cNvSpPr>
            <a:spLocks noGrp="1"/>
          </p:cNvSpPr>
          <p:nvPr>
            <p:ph type="title"/>
          </p:nvPr>
        </p:nvSpPr>
        <p:spPr>
          <a:xfrm>
            <a:off x="5823799" y="-1331652"/>
            <a:ext cx="7406374" cy="2971801"/>
          </a:xfrm>
        </p:spPr>
        <p:txBody>
          <a:bodyPr vert="horz" lIns="91440" tIns="45720" rIns="91440" bIns="45720" rtlCol="0" anchor="b">
            <a:normAutofit/>
          </a:bodyPr>
          <a:lstStyle/>
          <a:p>
            <a:r>
              <a:rPr lang="en-US" sz="4800" dirty="0"/>
              <a:t>Sprint Plan</a:t>
            </a:r>
          </a:p>
        </p:txBody>
      </p:sp>
      <p:pic>
        <p:nvPicPr>
          <p:cNvPr id="4098" name="Picture 2">
            <a:extLst>
              <a:ext uri="{FF2B5EF4-FFF2-40B4-BE49-F238E27FC236}">
                <a16:creationId xmlns:a16="http://schemas.microsoft.com/office/drawing/2014/main" id="{B6AE8206-3231-74FD-195D-0B211D930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40149"/>
            <a:ext cx="11582400"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1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4000">
              <a:srgbClr val="200A3D"/>
            </a:gs>
            <a:gs pos="38000">
              <a:schemeClr val="bg1"/>
            </a:gs>
            <a:gs pos="100000">
              <a:schemeClr val="bg2">
                <a:lumMod val="60000"/>
                <a:lumOff val="4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7757-280D-C65C-9ADD-6A73574E2080}"/>
              </a:ext>
            </a:extLst>
          </p:cNvPr>
          <p:cNvSpPr>
            <a:spLocks noGrp="1"/>
          </p:cNvSpPr>
          <p:nvPr>
            <p:ph type="title"/>
          </p:nvPr>
        </p:nvSpPr>
        <p:spPr>
          <a:xfrm>
            <a:off x="5823799" y="-1331652"/>
            <a:ext cx="7406374" cy="2971801"/>
          </a:xfrm>
        </p:spPr>
        <p:txBody>
          <a:bodyPr vert="horz" lIns="91440" tIns="45720" rIns="91440" bIns="45720" rtlCol="0" anchor="b">
            <a:normAutofit/>
          </a:bodyPr>
          <a:lstStyle/>
          <a:p>
            <a:r>
              <a:rPr lang="en-US" sz="4800" dirty="0"/>
              <a:t>Sprint Plan</a:t>
            </a:r>
          </a:p>
        </p:txBody>
      </p:sp>
      <p:pic>
        <p:nvPicPr>
          <p:cNvPr id="5124" name="Picture 4">
            <a:extLst>
              <a:ext uri="{FF2B5EF4-FFF2-40B4-BE49-F238E27FC236}">
                <a16:creationId xmlns:a16="http://schemas.microsoft.com/office/drawing/2014/main" id="{E34A239D-10C9-153A-8C5C-5B538613C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974019"/>
            <a:ext cx="11039475" cy="434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75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4000">
              <a:srgbClr val="200A3D"/>
            </a:gs>
            <a:gs pos="38000">
              <a:schemeClr val="bg1"/>
            </a:gs>
            <a:gs pos="100000">
              <a:srgbClr val="0070C0"/>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7757-280D-C65C-9ADD-6A73574E2080}"/>
              </a:ext>
            </a:extLst>
          </p:cNvPr>
          <p:cNvSpPr>
            <a:spLocks noGrp="1"/>
          </p:cNvSpPr>
          <p:nvPr>
            <p:ph type="title"/>
          </p:nvPr>
        </p:nvSpPr>
        <p:spPr>
          <a:xfrm>
            <a:off x="5823799" y="-1331652"/>
            <a:ext cx="7406374" cy="2971801"/>
          </a:xfrm>
        </p:spPr>
        <p:txBody>
          <a:bodyPr vert="horz" lIns="91440" tIns="45720" rIns="91440" bIns="45720" rtlCol="0" anchor="b">
            <a:normAutofit/>
          </a:bodyPr>
          <a:lstStyle/>
          <a:p>
            <a:r>
              <a:rPr lang="en-US" sz="4800" dirty="0"/>
              <a:t>Sprint Plan</a:t>
            </a:r>
          </a:p>
        </p:txBody>
      </p:sp>
      <p:pic>
        <p:nvPicPr>
          <p:cNvPr id="6146" name="Picture 2">
            <a:extLst>
              <a:ext uri="{FF2B5EF4-FFF2-40B4-BE49-F238E27FC236}">
                <a16:creationId xmlns:a16="http://schemas.microsoft.com/office/drawing/2014/main" id="{5EA35CFB-E4A9-A6F6-CC80-728826202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123" y="751563"/>
            <a:ext cx="10939352" cy="5620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22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4000">
              <a:srgbClr val="200A3D"/>
            </a:gs>
            <a:gs pos="38000">
              <a:schemeClr val="bg1"/>
            </a:gs>
            <a:gs pos="100000">
              <a:srgbClr val="92D050"/>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7757-280D-C65C-9ADD-6A73574E2080}"/>
              </a:ext>
            </a:extLst>
          </p:cNvPr>
          <p:cNvSpPr>
            <a:spLocks noGrp="1"/>
          </p:cNvSpPr>
          <p:nvPr>
            <p:ph type="title"/>
          </p:nvPr>
        </p:nvSpPr>
        <p:spPr>
          <a:xfrm>
            <a:off x="5823799" y="-1331652"/>
            <a:ext cx="7406374" cy="2971801"/>
          </a:xfrm>
        </p:spPr>
        <p:txBody>
          <a:bodyPr vert="horz" lIns="91440" tIns="45720" rIns="91440" bIns="45720" rtlCol="0" anchor="b">
            <a:normAutofit/>
          </a:bodyPr>
          <a:lstStyle/>
          <a:p>
            <a:r>
              <a:rPr lang="en-US" sz="4800" dirty="0"/>
              <a:t>Sprint Plan</a:t>
            </a:r>
          </a:p>
        </p:txBody>
      </p:sp>
      <p:pic>
        <p:nvPicPr>
          <p:cNvPr id="7175" name="Picture 7">
            <a:extLst>
              <a:ext uri="{FF2B5EF4-FFF2-40B4-BE49-F238E27FC236}">
                <a16:creationId xmlns:a16="http://schemas.microsoft.com/office/drawing/2014/main" id="{45109E32-2511-BA7C-DAE1-776389FD3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05" y="2032000"/>
            <a:ext cx="11030858" cy="43434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a:extLst>
              <a:ext uri="{FF2B5EF4-FFF2-40B4-BE49-F238E27FC236}">
                <a16:creationId xmlns:a16="http://schemas.microsoft.com/office/drawing/2014/main" id="{E92F22B6-4F48-4343-C7B1-A4BF99151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1" y="1100509"/>
            <a:ext cx="7581899" cy="274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52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Computerskript auf einem Bildschirm">
            <a:extLst>
              <a:ext uri="{FF2B5EF4-FFF2-40B4-BE49-F238E27FC236}">
                <a16:creationId xmlns:a16="http://schemas.microsoft.com/office/drawing/2014/main" id="{15E875DC-812A-137A-B1DB-FF23D0FF15AB}"/>
              </a:ext>
            </a:extLst>
          </p:cNvPr>
          <p:cNvPicPr>
            <a:picLocks noChangeAspect="1"/>
          </p:cNvPicPr>
          <p:nvPr/>
        </p:nvPicPr>
        <p:blipFill rotWithShape="1">
          <a:blip r:embed="rId2">
            <a:alphaModFix amt="35000"/>
          </a:blip>
          <a:srcRect t="7017" b="8713"/>
          <a:stretch/>
        </p:blipFill>
        <p:spPr>
          <a:xfrm>
            <a:off x="-1" y="10"/>
            <a:ext cx="12192001" cy="6857990"/>
          </a:xfrm>
          <a:prstGeom prst="rect">
            <a:avLst/>
          </a:prstGeom>
        </p:spPr>
      </p:pic>
      <p:sp>
        <p:nvSpPr>
          <p:cNvPr id="2" name="Title 1">
            <a:extLst>
              <a:ext uri="{FF2B5EF4-FFF2-40B4-BE49-F238E27FC236}">
                <a16:creationId xmlns:a16="http://schemas.microsoft.com/office/drawing/2014/main" id="{287D84B9-2925-6F69-7400-610929C3EFEA}"/>
              </a:ext>
            </a:extLst>
          </p:cNvPr>
          <p:cNvSpPr>
            <a:spLocks noGrp="1"/>
          </p:cNvSpPr>
          <p:nvPr>
            <p:ph type="title"/>
          </p:nvPr>
        </p:nvSpPr>
        <p:spPr>
          <a:xfrm>
            <a:off x="281313" y="193125"/>
            <a:ext cx="7626168" cy="762938"/>
          </a:xfrm>
        </p:spPr>
        <p:txBody>
          <a:bodyPr vert="horz" lIns="91440" tIns="45720" rIns="91440" bIns="45720" rtlCol="0">
            <a:normAutofit/>
          </a:bodyPr>
          <a:lstStyle/>
          <a:p>
            <a:r>
              <a:rPr lang="en-US" sz="4000" dirty="0">
                <a:solidFill>
                  <a:srgbClr val="FFFFFF"/>
                </a:solidFill>
                <a:latin typeface="Century Gothic" panose="020B0502020202020204" pitchFamily="34" charset="0"/>
              </a:rPr>
              <a:t>TECH STACK</a:t>
            </a:r>
          </a:p>
        </p:txBody>
      </p:sp>
      <p:cxnSp>
        <p:nvCxnSpPr>
          <p:cNvPr id="25" name="Straight Connector 2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8209" name="Picture 17">
            <a:extLst>
              <a:ext uri="{FF2B5EF4-FFF2-40B4-BE49-F238E27FC236}">
                <a16:creationId xmlns:a16="http://schemas.microsoft.com/office/drawing/2014/main" id="{60930475-F826-D24B-E0DC-4C5F2A1304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606" b="19718"/>
          <a:stretch/>
        </p:blipFill>
        <p:spPr bwMode="auto">
          <a:xfrm>
            <a:off x="1226989" y="3285063"/>
            <a:ext cx="2199395" cy="137849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8211" name="Picture 19">
            <a:extLst>
              <a:ext uri="{FF2B5EF4-FFF2-40B4-BE49-F238E27FC236}">
                <a16:creationId xmlns:a16="http://schemas.microsoft.com/office/drawing/2014/main" id="{8A092612-EE23-2D78-2210-BA77F9C82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220" y="1149178"/>
            <a:ext cx="3234658" cy="15042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8215" name="Picture 23">
            <a:extLst>
              <a:ext uri="{FF2B5EF4-FFF2-40B4-BE49-F238E27FC236}">
                <a16:creationId xmlns:a16="http://schemas.microsoft.com/office/drawing/2014/main" id="{5BD641D3-F4A9-AB20-2BB4-CCC6D63632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6885" y="5123884"/>
            <a:ext cx="1879600" cy="116987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B7795F4-0073-9929-6110-D98E21DA44D4}"/>
              </a:ext>
            </a:extLst>
          </p:cNvPr>
          <p:cNvSpPr txBox="1"/>
          <p:nvPr/>
        </p:nvSpPr>
        <p:spPr>
          <a:xfrm>
            <a:off x="5120829" y="781429"/>
            <a:ext cx="6126288" cy="2308324"/>
          </a:xfrm>
          <a:prstGeom prst="rect">
            <a:avLst/>
          </a:prstGeom>
          <a:noFill/>
        </p:spPr>
        <p:txBody>
          <a:bodyPr wrap="square" rtlCol="0">
            <a:spAutoFit/>
          </a:bodyPr>
          <a:lstStyle/>
          <a:p>
            <a:pPr rtl="0">
              <a:spcBef>
                <a:spcPts val="0"/>
              </a:spcBef>
              <a:spcAft>
                <a:spcPts val="0"/>
              </a:spcAft>
            </a:pPr>
            <a:r>
              <a:rPr lang="en-GB" sz="1800" b="1" i="0" u="none" strike="noStrike" dirty="0">
                <a:solidFill>
                  <a:srgbClr val="FFFFFF"/>
                </a:solidFill>
                <a:effectLst/>
                <a:latin typeface="Century Gothic" panose="020B0502020202020204" pitchFamily="34" charset="0"/>
              </a:rPr>
              <a:t>MongoDB</a:t>
            </a:r>
            <a:r>
              <a:rPr lang="en-GB" sz="1800" b="0" i="0" u="none" strike="noStrike" dirty="0">
                <a:solidFill>
                  <a:srgbClr val="FFFFFF"/>
                </a:solidFill>
                <a:effectLst/>
                <a:latin typeface="Century Gothic" panose="020B0502020202020204" pitchFamily="34" charset="0"/>
              </a:rPr>
              <a:t> - Document-oriented non-relational database</a:t>
            </a:r>
            <a:endParaRPr lang="en-GB" sz="1800" b="0" dirty="0">
              <a:solidFill>
                <a:srgbClr val="FFFFFF"/>
              </a:solidFill>
              <a:effectLst/>
              <a:latin typeface="Century Gothic" panose="020B0502020202020204" pitchFamily="34" charset="0"/>
            </a:endParaRPr>
          </a:p>
          <a:p>
            <a:pPr rtl="0">
              <a:spcBef>
                <a:spcPts val="0"/>
              </a:spcBef>
              <a:spcAft>
                <a:spcPts val="0"/>
              </a:spcAft>
            </a:pPr>
            <a:r>
              <a:rPr lang="en-GB" sz="1800" b="1" i="0" u="none" strike="noStrike" dirty="0">
                <a:solidFill>
                  <a:srgbClr val="FFFFFF"/>
                </a:solidFill>
                <a:effectLst/>
                <a:latin typeface="Century Gothic" panose="020B0502020202020204" pitchFamily="34" charset="0"/>
              </a:rPr>
              <a:t>Express</a:t>
            </a:r>
            <a:r>
              <a:rPr lang="en-GB" sz="1800" b="0" i="0" u="none" strike="noStrike" dirty="0">
                <a:solidFill>
                  <a:srgbClr val="FFFFFF"/>
                </a:solidFill>
                <a:effectLst/>
                <a:latin typeface="Century Gothic" panose="020B0502020202020204" pitchFamily="34" charset="0"/>
              </a:rPr>
              <a:t> - Server-side web framework that implements middleware into a project alongside Node</a:t>
            </a:r>
            <a:endParaRPr lang="en-GB" sz="1800" b="0" dirty="0">
              <a:solidFill>
                <a:srgbClr val="FFFFFF"/>
              </a:solidFill>
              <a:effectLst/>
              <a:latin typeface="Century Gothic" panose="020B0502020202020204" pitchFamily="34" charset="0"/>
            </a:endParaRPr>
          </a:p>
          <a:p>
            <a:pPr rtl="0">
              <a:spcBef>
                <a:spcPts val="0"/>
              </a:spcBef>
              <a:spcAft>
                <a:spcPts val="0"/>
              </a:spcAft>
            </a:pPr>
            <a:r>
              <a:rPr lang="en-GB" sz="1800" b="1" i="0" u="none" strike="noStrike" dirty="0">
                <a:solidFill>
                  <a:srgbClr val="FFFFFF"/>
                </a:solidFill>
                <a:effectLst/>
                <a:latin typeface="Century Gothic" panose="020B0502020202020204" pitchFamily="34" charset="0"/>
              </a:rPr>
              <a:t>React</a:t>
            </a:r>
            <a:r>
              <a:rPr lang="en-GB" sz="1800" b="0" i="0" u="none" strike="noStrike" dirty="0">
                <a:solidFill>
                  <a:srgbClr val="FFFFFF"/>
                </a:solidFill>
                <a:effectLst/>
                <a:latin typeface="Century Gothic" panose="020B0502020202020204" pitchFamily="34" charset="0"/>
              </a:rPr>
              <a:t> - A popular client-side JavaScript framework used to create dynamic user interfaces</a:t>
            </a:r>
            <a:endParaRPr lang="en-GB" sz="1800" b="0" dirty="0">
              <a:solidFill>
                <a:srgbClr val="FFFFFF"/>
              </a:solidFill>
              <a:effectLst/>
              <a:latin typeface="Century Gothic" panose="020B0502020202020204" pitchFamily="34" charset="0"/>
            </a:endParaRPr>
          </a:p>
          <a:p>
            <a:pPr rtl="0">
              <a:spcBef>
                <a:spcPts val="0"/>
              </a:spcBef>
              <a:spcAft>
                <a:spcPts val="0"/>
              </a:spcAft>
            </a:pPr>
            <a:r>
              <a:rPr lang="en-GB" sz="1800" b="1" i="0" u="none" strike="noStrike" dirty="0">
                <a:solidFill>
                  <a:srgbClr val="FFFFFF"/>
                </a:solidFill>
                <a:effectLst/>
                <a:latin typeface="Century Gothic" panose="020B0502020202020204" pitchFamily="34" charset="0"/>
              </a:rPr>
              <a:t>Node.js</a:t>
            </a:r>
            <a:r>
              <a:rPr lang="en-GB" sz="1800" b="0" i="0" u="none" strike="noStrike" dirty="0">
                <a:solidFill>
                  <a:srgbClr val="FFFFFF"/>
                </a:solidFill>
                <a:effectLst/>
                <a:latin typeface="Century Gothic" panose="020B0502020202020204" pitchFamily="34" charset="0"/>
              </a:rPr>
              <a:t> - Provides a backend JavaScript runtime environment</a:t>
            </a:r>
            <a:endParaRPr lang="en-GB" sz="1800" b="0" dirty="0">
              <a:solidFill>
                <a:srgbClr val="FFFFFF"/>
              </a:solidFill>
              <a:effectLst/>
              <a:latin typeface="Century Gothic" panose="020B0502020202020204" pitchFamily="34" charset="0"/>
            </a:endParaRPr>
          </a:p>
        </p:txBody>
      </p:sp>
      <p:sp>
        <p:nvSpPr>
          <p:cNvPr id="23" name="TextBox 22">
            <a:extLst>
              <a:ext uri="{FF2B5EF4-FFF2-40B4-BE49-F238E27FC236}">
                <a16:creationId xmlns:a16="http://schemas.microsoft.com/office/drawing/2014/main" id="{1E947E7B-940A-EBF8-F44E-DE057BE6A35E}"/>
              </a:ext>
            </a:extLst>
          </p:cNvPr>
          <p:cNvSpPr txBox="1"/>
          <p:nvPr/>
        </p:nvSpPr>
        <p:spPr>
          <a:xfrm>
            <a:off x="5120829" y="5223443"/>
            <a:ext cx="5844179" cy="923330"/>
          </a:xfrm>
          <a:prstGeom prst="rect">
            <a:avLst/>
          </a:prstGeom>
          <a:noFill/>
        </p:spPr>
        <p:txBody>
          <a:bodyPr wrap="square" rtlCol="0">
            <a:spAutoFit/>
          </a:bodyPr>
          <a:lstStyle/>
          <a:p>
            <a:r>
              <a:rPr lang="en-GB" sz="1800" b="0" dirty="0">
                <a:solidFill>
                  <a:srgbClr val="FFFFFF"/>
                </a:solidFill>
                <a:effectLst/>
                <a:latin typeface="Century Gothic" panose="020B0502020202020204" pitchFamily="34" charset="0"/>
              </a:rPr>
              <a:t>C</a:t>
            </a:r>
            <a:r>
              <a:rPr lang="en-GB" dirty="0">
                <a:solidFill>
                  <a:srgbClr val="FFFFFF"/>
                </a:solidFill>
                <a:latin typeface="Century Gothic" panose="020B0502020202020204" pitchFamily="34" charset="0"/>
              </a:rPr>
              <a:t>hai is an assertion library that works alongside Mocha, a Node.js testing framework</a:t>
            </a:r>
            <a:endParaRPr lang="en-GB" sz="1800" b="0" dirty="0">
              <a:solidFill>
                <a:srgbClr val="FFFFFF"/>
              </a:solidFill>
              <a:effectLst/>
              <a:latin typeface="Century Gothic" panose="020B0502020202020204" pitchFamily="34" charset="0"/>
            </a:endParaRPr>
          </a:p>
          <a:p>
            <a:pPr rtl="0">
              <a:spcBef>
                <a:spcPts val="0"/>
              </a:spcBef>
              <a:spcAft>
                <a:spcPts val="0"/>
              </a:spcAft>
            </a:pPr>
            <a:endParaRPr lang="en-GB" sz="1800" b="0" dirty="0">
              <a:solidFill>
                <a:srgbClr val="FFFFFF"/>
              </a:solidFill>
              <a:effectLst/>
            </a:endParaRPr>
          </a:p>
        </p:txBody>
      </p:sp>
      <p:sp>
        <p:nvSpPr>
          <p:cNvPr id="52" name="TextBox 51">
            <a:extLst>
              <a:ext uri="{FF2B5EF4-FFF2-40B4-BE49-F238E27FC236}">
                <a16:creationId xmlns:a16="http://schemas.microsoft.com/office/drawing/2014/main" id="{EAA93ED3-36A5-01DD-C053-D81F492FFD06}"/>
              </a:ext>
            </a:extLst>
          </p:cNvPr>
          <p:cNvSpPr txBox="1"/>
          <p:nvPr/>
        </p:nvSpPr>
        <p:spPr>
          <a:xfrm>
            <a:off x="5120829" y="3366816"/>
            <a:ext cx="5844179" cy="1200329"/>
          </a:xfrm>
          <a:prstGeom prst="rect">
            <a:avLst/>
          </a:prstGeom>
          <a:noFill/>
        </p:spPr>
        <p:txBody>
          <a:bodyPr wrap="square" rtlCol="0">
            <a:spAutoFit/>
          </a:bodyPr>
          <a:lstStyle/>
          <a:p>
            <a:br>
              <a:rPr lang="en-GB" sz="1800" b="0" dirty="0">
                <a:solidFill>
                  <a:srgbClr val="FFFFFF"/>
                </a:solidFill>
                <a:effectLst/>
                <a:latin typeface="Century Gothic" panose="020B0502020202020204" pitchFamily="34" charset="0"/>
              </a:rPr>
            </a:br>
            <a:r>
              <a:rPr lang="en-GB" sz="1800" b="0" i="0" u="none" strike="noStrike" dirty="0">
                <a:solidFill>
                  <a:srgbClr val="FFFFFF"/>
                </a:solidFill>
                <a:effectLst/>
                <a:latin typeface="Century Gothic" panose="020B0502020202020204" pitchFamily="34" charset="0"/>
              </a:rPr>
              <a:t>HTML, CSS and JavaScript are the three main languages used in frontend web development</a:t>
            </a:r>
            <a:endParaRPr lang="en-GB" sz="1800" b="0" dirty="0">
              <a:solidFill>
                <a:srgbClr val="FFFFFF"/>
              </a:solidFill>
              <a:effectLst/>
              <a:latin typeface="Century Gothic" panose="020B0502020202020204" pitchFamily="34" charset="0"/>
            </a:endParaRPr>
          </a:p>
          <a:p>
            <a:pPr rtl="0">
              <a:spcBef>
                <a:spcPts val="0"/>
              </a:spcBef>
              <a:spcAft>
                <a:spcPts val="0"/>
              </a:spcAft>
            </a:pPr>
            <a:endParaRPr lang="en-GB" sz="1800" b="0" dirty="0">
              <a:solidFill>
                <a:srgbClr val="FFFFFF"/>
              </a:solidFill>
              <a:effectLst/>
            </a:endParaRPr>
          </a:p>
        </p:txBody>
      </p:sp>
    </p:spTree>
    <p:extLst>
      <p:ext uri="{BB962C8B-B14F-4D97-AF65-F5344CB8AC3E}">
        <p14:creationId xmlns:p14="http://schemas.microsoft.com/office/powerpoint/2010/main" val="1046368213"/>
      </p:ext>
    </p:extLst>
  </p:cSld>
  <p:clrMapOvr>
    <a:overrideClrMapping bg1="dk1" tx1="lt1" bg2="dk2" tx2="lt2" accent1="accent1" accent2="accent2" accent3="accent3" accent4="accent4" accent5="accent5" accent6="accent6" hlink="hlink" folHlink="folHlink"/>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emplate>TM04033937[[fn=Vapor Trail]]</Template>
  <TotalTime>248</TotalTime>
  <Words>854</Words>
  <Application>Microsoft Office PowerPoint</Application>
  <PresentationFormat>Widescreen</PresentationFormat>
  <Paragraphs>54</Paragraphs>
  <Slides>16</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Arial</vt:lpstr>
      <vt:lpstr>Bahnschrift Light</vt:lpstr>
      <vt:lpstr>Calibri</vt:lpstr>
      <vt:lpstr>Calibri Light</vt:lpstr>
      <vt:lpstr>Century Gothic</vt:lpstr>
      <vt:lpstr>Walbaum Display</vt:lpstr>
      <vt:lpstr>Wingdings 3</vt:lpstr>
      <vt:lpstr>RegattaVTI</vt:lpstr>
      <vt:lpstr>office theme</vt:lpstr>
      <vt:lpstr>Slice</vt:lpstr>
      <vt:lpstr>PowerPoint Presentation</vt:lpstr>
      <vt:lpstr>INTRODUCTION</vt:lpstr>
      <vt:lpstr>CONCEPT</vt:lpstr>
      <vt:lpstr>Sprint Plan</vt:lpstr>
      <vt:lpstr>Sprint Plan</vt:lpstr>
      <vt:lpstr>Sprint Plan</vt:lpstr>
      <vt:lpstr>Sprint Plan</vt:lpstr>
      <vt:lpstr>Sprint Plan</vt:lpstr>
      <vt:lpstr>TECH STACK</vt:lpstr>
      <vt:lpstr>BACKEND</vt:lpstr>
      <vt:lpstr>BACKEND</vt:lpstr>
      <vt:lpstr>CREATION OF QA CINEMAS BRAND Initial research phase</vt:lpstr>
      <vt:lpstr>PRODUCT OWNER VISION</vt:lpstr>
      <vt:lpstr>PRODUCT OWNER VISION</vt:lpstr>
      <vt:lpstr>PRODUCT OWNER VISION</vt:lpstr>
      <vt:lpstr>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Madeha Rawshon</dc:creator>
  <cp:lastModifiedBy>Madeha Rawshon</cp:lastModifiedBy>
  <cp:revision>3</cp:revision>
  <dcterms:created xsi:type="dcterms:W3CDTF">2022-09-15T21:06:21Z</dcterms:created>
  <dcterms:modified xsi:type="dcterms:W3CDTF">2022-09-16T01:15:00Z</dcterms:modified>
</cp:coreProperties>
</file>